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9" r:id="rId3"/>
    <p:sldId id="261" r:id="rId4"/>
    <p:sldId id="264" r:id="rId5"/>
    <p:sldId id="270" r:id="rId6"/>
    <p:sldId id="263" r:id="rId7"/>
    <p:sldId id="269" r:id="rId8"/>
    <p:sldId id="267" r:id="rId9"/>
    <p:sldId id="266" r:id="rId10"/>
    <p:sldId id="274" r:id="rId11"/>
    <p:sldId id="273" r:id="rId12"/>
    <p:sldId id="272" r:id="rId13"/>
    <p:sldId id="271" r:id="rId14"/>
    <p:sldId id="262" r:id="rId15"/>
    <p:sldId id="268" r:id="rId16"/>
  </p:sldIdLst>
  <p:sldSz cx="20104100" cy="11309350"/>
  <p:notesSz cx="20104100" cy="11309350"/>
  <p:embeddedFontLst>
    <p:embeddedFont>
      <p:font typeface="Archivo" pitchFamily="2" charset="77"/>
      <p:regular r:id="rId18"/>
      <p:bold r:id="rId19"/>
      <p:italic r:id="rId20"/>
      <p:boldItalic r:id="rId21"/>
    </p:embeddedFont>
    <p:embeddedFont>
      <p:font typeface="Archivo Medium" pitchFamily="2" charset="77"/>
      <p:regular r:id="rId22"/>
      <p:bold r:id="rId23"/>
      <p:italic r:id="rId24"/>
      <p:boldItalic r:id="rId25"/>
    </p:embeddedFont>
    <p:embeddedFont>
      <p:font typeface="Barlow" pitchFamily="2" charset="77"/>
      <p:regular r:id="rId26"/>
      <p:bold r:id="rId27"/>
      <p:italic r:id="rId28"/>
      <p:boldItalic r:id="rId29"/>
    </p:embeddedFont>
    <p:embeddedFont>
      <p:font typeface="Barlow Light" panose="020F0302020204030204" pitchFamily="34" charset="0"/>
      <p:regular r:id="rId30"/>
      <p:bold r:id="rId31"/>
      <p:italic r:id="rId32"/>
      <p:boldItalic r:id="rId33"/>
    </p:embeddedFont>
    <p:embeddedFont>
      <p:font typeface="Calibri" panose="020F0502020204030204"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g+OkFBCfJDWU3spwwoX/R4yBxe1A=="/>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1238"/>
    <a:srgbClr val="00C5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509"/>
    <p:restoredTop sz="94624"/>
  </p:normalViewPr>
  <p:slideViewPr>
    <p:cSldViewPr snapToGrid="0">
      <p:cViewPr varScale="1">
        <p:scale>
          <a:sx n="67" d="100"/>
          <a:sy n="67" d="100"/>
        </p:scale>
        <p:origin x="1200" y="192"/>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font" Target="fonts/font17.fntdata"/><Relationship Id="rId42"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46"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E8971C-DB9F-E347-A405-9920F96A220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9C3DDE3A-3D76-074F-8611-E08C3A872BB8}">
      <dgm:prSet>
        <dgm:style>
          <a:lnRef idx="2">
            <a:schemeClr val="dk1"/>
          </a:lnRef>
          <a:fillRef idx="1">
            <a:schemeClr val="lt1"/>
          </a:fillRef>
          <a:effectRef idx="0">
            <a:schemeClr val="dk1"/>
          </a:effectRef>
          <a:fontRef idx="minor">
            <a:schemeClr val="dk1"/>
          </a:fontRef>
        </dgm:style>
      </dgm:prSet>
      <dgm:spPr>
        <a:gradFill rotWithShape="0">
          <a:gsLst>
            <a:gs pos="81000">
              <a:srgbClr val="001238"/>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dgm:spPr>
      <dgm:t>
        <a:bodyPr/>
        <a:lstStyle/>
        <a:p>
          <a:r>
            <a:rPr lang="en-US" b="1" i="0" dirty="0">
              <a:solidFill>
                <a:schemeClr val="bg1"/>
              </a:solidFill>
              <a:latin typeface="Barlow" pitchFamily="2" charset="77"/>
            </a:rPr>
            <a:t>Analysis of Healthcare Cost Information</a:t>
          </a:r>
          <a:endParaRPr lang="en-US" b="1" dirty="0">
            <a:solidFill>
              <a:schemeClr val="bg1"/>
            </a:solidFill>
            <a:latin typeface="Barlow" pitchFamily="2" charset="77"/>
          </a:endParaRPr>
        </a:p>
      </dgm:t>
    </dgm:pt>
    <dgm:pt modelId="{D1E850E5-B869-E142-924E-AA19D9E5A7F0}" type="parTrans" cxnId="{AB690FBC-2D4A-8242-A78F-613C501AF43F}">
      <dgm:prSet/>
      <dgm:spPr/>
      <dgm:t>
        <a:bodyPr/>
        <a:lstStyle/>
        <a:p>
          <a:endParaRPr lang="en-US"/>
        </a:p>
      </dgm:t>
    </dgm:pt>
    <dgm:pt modelId="{E370840D-28BA-5C47-B31C-1A2459EA1191}" type="sibTrans" cxnId="{AB690FBC-2D4A-8242-A78F-613C501AF43F}">
      <dgm:prSet/>
      <dgm:spPr/>
      <dgm:t>
        <a:bodyPr/>
        <a:lstStyle/>
        <a:p>
          <a:endParaRPr lang="en-US"/>
        </a:p>
      </dgm:t>
    </dgm:pt>
    <dgm:pt modelId="{BE3E2B58-B9C2-2B4B-8406-FF45696EF757}" type="pres">
      <dgm:prSet presAssocID="{B1E8971C-DB9F-E347-A405-9920F96A2201}" presName="linear" presStyleCnt="0">
        <dgm:presLayoutVars>
          <dgm:animLvl val="lvl"/>
          <dgm:resizeHandles val="exact"/>
        </dgm:presLayoutVars>
      </dgm:prSet>
      <dgm:spPr/>
    </dgm:pt>
    <dgm:pt modelId="{59C08237-A3A7-0F43-BE89-9B1978D75814}" type="pres">
      <dgm:prSet presAssocID="{9C3DDE3A-3D76-074F-8611-E08C3A872BB8}" presName="parentText" presStyleLbl="node1" presStyleIdx="0" presStyleCnt="1" custLinFactNeighborX="-1184" custLinFactNeighborY="-63269">
        <dgm:presLayoutVars>
          <dgm:chMax val="0"/>
          <dgm:bulletEnabled val="1"/>
        </dgm:presLayoutVars>
      </dgm:prSet>
      <dgm:spPr/>
    </dgm:pt>
  </dgm:ptLst>
  <dgm:cxnLst>
    <dgm:cxn modelId="{2CFF7F3A-0DBE-9C46-A4FE-5C186EBCF1AC}" type="presOf" srcId="{9C3DDE3A-3D76-074F-8611-E08C3A872BB8}" destId="{59C08237-A3A7-0F43-BE89-9B1978D75814}" srcOrd="0" destOrd="0" presId="urn:microsoft.com/office/officeart/2005/8/layout/vList2"/>
    <dgm:cxn modelId="{AB690FBC-2D4A-8242-A78F-613C501AF43F}" srcId="{B1E8971C-DB9F-E347-A405-9920F96A2201}" destId="{9C3DDE3A-3D76-074F-8611-E08C3A872BB8}" srcOrd="0" destOrd="0" parTransId="{D1E850E5-B869-E142-924E-AA19D9E5A7F0}" sibTransId="{E370840D-28BA-5C47-B31C-1A2459EA1191}"/>
    <dgm:cxn modelId="{AE7658C4-CAC7-744D-AA61-D70CD22D2D47}" type="presOf" srcId="{B1E8971C-DB9F-E347-A405-9920F96A2201}" destId="{BE3E2B58-B9C2-2B4B-8406-FF45696EF757}" srcOrd="0" destOrd="0" presId="urn:microsoft.com/office/officeart/2005/8/layout/vList2"/>
    <dgm:cxn modelId="{672D8F1B-1BB9-FC47-AC6B-0A0778C4F75F}" type="presParOf" srcId="{BE3E2B58-B9C2-2B4B-8406-FF45696EF757}" destId="{59C08237-A3A7-0F43-BE89-9B1978D75814}"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CF4F242-71FF-4B47-A6DF-E32026A1DAD7}"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66D61C1E-8C85-2946-ADBB-4E3FBEA03296}">
      <dgm:prSet phldrT="[Text]"/>
      <dgm:spPr/>
      <dgm:t>
        <a:bodyPr/>
        <a:lstStyle/>
        <a:p>
          <a:r>
            <a:rPr lang="en-US" dirty="0"/>
            <a:t>Data Exploration</a:t>
          </a:r>
        </a:p>
      </dgm:t>
    </dgm:pt>
    <dgm:pt modelId="{CB07AC37-890E-A045-AD95-53595D9EA08D}" type="parTrans" cxnId="{CFFAE09F-CE9F-C248-A0A7-02E6CE69C7D4}">
      <dgm:prSet/>
      <dgm:spPr/>
      <dgm:t>
        <a:bodyPr/>
        <a:lstStyle/>
        <a:p>
          <a:endParaRPr lang="en-US"/>
        </a:p>
      </dgm:t>
    </dgm:pt>
    <dgm:pt modelId="{F33428C0-FF41-1F4F-AB4A-079E1E2422B4}" type="sibTrans" cxnId="{CFFAE09F-CE9F-C248-A0A7-02E6CE69C7D4}">
      <dgm:prSet/>
      <dgm:spPr/>
      <dgm:t>
        <a:bodyPr/>
        <a:lstStyle/>
        <a:p>
          <a:endParaRPr lang="en-US"/>
        </a:p>
      </dgm:t>
    </dgm:pt>
    <dgm:pt modelId="{1DB76697-5FAC-0B4B-8672-73473E956527}">
      <dgm:prSet phldrT="[Text]"/>
      <dgm:spPr/>
      <dgm:t>
        <a:bodyPr/>
        <a:lstStyle/>
        <a:p>
          <a:r>
            <a:rPr lang="en-US" dirty="0"/>
            <a:t>Data Cleaning</a:t>
          </a:r>
        </a:p>
      </dgm:t>
    </dgm:pt>
    <dgm:pt modelId="{7EFC01FC-5B41-B841-9E42-4D6930E92FBF}" type="parTrans" cxnId="{84576B11-BEBD-6C43-87F9-CCDCF765DD1F}">
      <dgm:prSet/>
      <dgm:spPr/>
      <dgm:t>
        <a:bodyPr/>
        <a:lstStyle/>
        <a:p>
          <a:endParaRPr lang="en-US"/>
        </a:p>
      </dgm:t>
    </dgm:pt>
    <dgm:pt modelId="{08FE3F20-0F0B-1E47-8DB4-40DE1BE62A42}" type="sibTrans" cxnId="{84576B11-BEBD-6C43-87F9-CCDCF765DD1F}">
      <dgm:prSet/>
      <dgm:spPr/>
      <dgm:t>
        <a:bodyPr/>
        <a:lstStyle/>
        <a:p>
          <a:endParaRPr lang="en-US"/>
        </a:p>
      </dgm:t>
    </dgm:pt>
    <dgm:pt modelId="{8B5E52D2-FF85-1C45-91B6-7812C8FE572A}">
      <dgm:prSet phldrT="[Text]"/>
      <dgm:spPr/>
      <dgm:t>
        <a:bodyPr/>
        <a:lstStyle/>
        <a:p>
          <a:r>
            <a:rPr lang="en-US" dirty="0"/>
            <a:t>Data Visualization</a:t>
          </a:r>
        </a:p>
      </dgm:t>
    </dgm:pt>
    <dgm:pt modelId="{84AF8BD3-24B6-604F-AE37-18598FED97C1}" type="parTrans" cxnId="{1DA36A1A-0E38-394D-9E0C-929A72497512}">
      <dgm:prSet/>
      <dgm:spPr/>
      <dgm:t>
        <a:bodyPr/>
        <a:lstStyle/>
        <a:p>
          <a:endParaRPr lang="en-US"/>
        </a:p>
      </dgm:t>
    </dgm:pt>
    <dgm:pt modelId="{74A850BA-3816-C643-A917-4D85368BBC81}" type="sibTrans" cxnId="{1DA36A1A-0E38-394D-9E0C-929A72497512}">
      <dgm:prSet/>
      <dgm:spPr/>
      <dgm:t>
        <a:bodyPr/>
        <a:lstStyle/>
        <a:p>
          <a:endParaRPr lang="en-US"/>
        </a:p>
      </dgm:t>
    </dgm:pt>
    <dgm:pt modelId="{97FC5C5D-7C54-3941-BBD1-69F9884AAFE9}">
      <dgm:prSet/>
      <dgm:spPr/>
      <dgm:t>
        <a:bodyPr/>
        <a:lstStyle/>
        <a:p>
          <a:r>
            <a:rPr lang="en-US" dirty="0"/>
            <a:t>Data Modelling</a:t>
          </a:r>
        </a:p>
        <a:p>
          <a:r>
            <a:rPr lang="en-US" dirty="0"/>
            <a:t>&amp; Trends</a:t>
          </a:r>
        </a:p>
      </dgm:t>
    </dgm:pt>
    <dgm:pt modelId="{BC604407-A66A-CE45-830C-75DD22548C37}" type="parTrans" cxnId="{20639C25-207A-A049-8E08-EEA6B53EFC34}">
      <dgm:prSet/>
      <dgm:spPr/>
      <dgm:t>
        <a:bodyPr/>
        <a:lstStyle/>
        <a:p>
          <a:endParaRPr lang="en-US"/>
        </a:p>
      </dgm:t>
    </dgm:pt>
    <dgm:pt modelId="{10F17E4C-A43C-AD4D-86E9-19BF256FF19F}" type="sibTrans" cxnId="{20639C25-207A-A049-8E08-EEA6B53EFC34}">
      <dgm:prSet/>
      <dgm:spPr/>
      <dgm:t>
        <a:bodyPr/>
        <a:lstStyle/>
        <a:p>
          <a:endParaRPr lang="en-US"/>
        </a:p>
      </dgm:t>
    </dgm:pt>
    <dgm:pt modelId="{400D8B04-6066-0743-B41F-1F2438996749}" type="pres">
      <dgm:prSet presAssocID="{3CF4F242-71FF-4B47-A6DF-E32026A1DAD7}" presName="Name0" presStyleCnt="0">
        <dgm:presLayoutVars>
          <dgm:dir/>
          <dgm:resizeHandles val="exact"/>
        </dgm:presLayoutVars>
      </dgm:prSet>
      <dgm:spPr/>
    </dgm:pt>
    <dgm:pt modelId="{8CA42154-003A-4743-A87C-54154F5CD413}" type="pres">
      <dgm:prSet presAssocID="{66D61C1E-8C85-2946-ADBB-4E3FBEA03296}" presName="node" presStyleLbl="node1" presStyleIdx="0" presStyleCnt="4" custScaleX="63376" custScaleY="68940">
        <dgm:presLayoutVars>
          <dgm:bulletEnabled val="1"/>
        </dgm:presLayoutVars>
      </dgm:prSet>
      <dgm:spPr/>
    </dgm:pt>
    <dgm:pt modelId="{D60E554D-4FE0-FF44-B89F-5BA31E27744D}" type="pres">
      <dgm:prSet presAssocID="{F33428C0-FF41-1F4F-AB4A-079E1E2422B4}" presName="sibTrans" presStyleLbl="sibTrans2D1" presStyleIdx="0" presStyleCnt="3"/>
      <dgm:spPr/>
    </dgm:pt>
    <dgm:pt modelId="{FB96A841-028A-A044-9470-DDC2F86868D8}" type="pres">
      <dgm:prSet presAssocID="{F33428C0-FF41-1F4F-AB4A-079E1E2422B4}" presName="connectorText" presStyleLbl="sibTrans2D1" presStyleIdx="0" presStyleCnt="3"/>
      <dgm:spPr/>
    </dgm:pt>
    <dgm:pt modelId="{DC50DC88-F36D-704C-B460-60CB9B830268}" type="pres">
      <dgm:prSet presAssocID="{1DB76697-5FAC-0B4B-8672-73473E956527}" presName="node" presStyleLbl="node1" presStyleIdx="1" presStyleCnt="4" custScaleX="72722" custScaleY="61082">
        <dgm:presLayoutVars>
          <dgm:bulletEnabled val="1"/>
        </dgm:presLayoutVars>
      </dgm:prSet>
      <dgm:spPr/>
    </dgm:pt>
    <dgm:pt modelId="{CAAFFC02-95EA-3643-9F0B-56A72C9449D6}" type="pres">
      <dgm:prSet presAssocID="{08FE3F20-0F0B-1E47-8DB4-40DE1BE62A42}" presName="sibTrans" presStyleLbl="sibTrans2D1" presStyleIdx="1" presStyleCnt="3"/>
      <dgm:spPr/>
    </dgm:pt>
    <dgm:pt modelId="{25A0FFF1-7556-3249-B854-33E167356AFD}" type="pres">
      <dgm:prSet presAssocID="{08FE3F20-0F0B-1E47-8DB4-40DE1BE62A42}" presName="connectorText" presStyleLbl="sibTrans2D1" presStyleIdx="1" presStyleCnt="3"/>
      <dgm:spPr/>
    </dgm:pt>
    <dgm:pt modelId="{8AF30766-C419-164F-B37F-E61C9BA1EF70}" type="pres">
      <dgm:prSet presAssocID="{8B5E52D2-FF85-1C45-91B6-7812C8FE572A}" presName="node" presStyleLbl="node1" presStyleIdx="2" presStyleCnt="4" custScaleX="57882" custScaleY="67082">
        <dgm:presLayoutVars>
          <dgm:bulletEnabled val="1"/>
        </dgm:presLayoutVars>
      </dgm:prSet>
      <dgm:spPr/>
    </dgm:pt>
    <dgm:pt modelId="{0A6D477C-78FD-7B4F-81AB-2A8E14F4C7FC}" type="pres">
      <dgm:prSet presAssocID="{74A850BA-3816-C643-A917-4D85368BBC81}" presName="sibTrans" presStyleLbl="sibTrans2D1" presStyleIdx="2" presStyleCnt="3"/>
      <dgm:spPr/>
    </dgm:pt>
    <dgm:pt modelId="{230BE56F-07DA-EB43-930E-D2B38E418E1A}" type="pres">
      <dgm:prSet presAssocID="{74A850BA-3816-C643-A917-4D85368BBC81}" presName="connectorText" presStyleLbl="sibTrans2D1" presStyleIdx="2" presStyleCnt="3"/>
      <dgm:spPr/>
    </dgm:pt>
    <dgm:pt modelId="{4B2C88E3-3277-834F-B217-86307075EF97}" type="pres">
      <dgm:prSet presAssocID="{97FC5C5D-7C54-3941-BBD1-69F9884AAFE9}" presName="node" presStyleLbl="node1" presStyleIdx="3" presStyleCnt="4" custScaleX="71536" custScaleY="69966">
        <dgm:presLayoutVars>
          <dgm:bulletEnabled val="1"/>
        </dgm:presLayoutVars>
      </dgm:prSet>
      <dgm:spPr/>
    </dgm:pt>
  </dgm:ptLst>
  <dgm:cxnLst>
    <dgm:cxn modelId="{7B4FA00A-D289-0E4B-BEBD-331B8DDABA14}" type="presOf" srcId="{3CF4F242-71FF-4B47-A6DF-E32026A1DAD7}" destId="{400D8B04-6066-0743-B41F-1F2438996749}" srcOrd="0" destOrd="0" presId="urn:microsoft.com/office/officeart/2005/8/layout/process1"/>
    <dgm:cxn modelId="{84576B11-BEBD-6C43-87F9-CCDCF765DD1F}" srcId="{3CF4F242-71FF-4B47-A6DF-E32026A1DAD7}" destId="{1DB76697-5FAC-0B4B-8672-73473E956527}" srcOrd="1" destOrd="0" parTransId="{7EFC01FC-5B41-B841-9E42-4D6930E92FBF}" sibTransId="{08FE3F20-0F0B-1E47-8DB4-40DE1BE62A42}"/>
    <dgm:cxn modelId="{1DA36A1A-0E38-394D-9E0C-929A72497512}" srcId="{3CF4F242-71FF-4B47-A6DF-E32026A1DAD7}" destId="{8B5E52D2-FF85-1C45-91B6-7812C8FE572A}" srcOrd="2" destOrd="0" parTransId="{84AF8BD3-24B6-604F-AE37-18598FED97C1}" sibTransId="{74A850BA-3816-C643-A917-4D85368BBC81}"/>
    <dgm:cxn modelId="{20639C25-207A-A049-8E08-EEA6B53EFC34}" srcId="{3CF4F242-71FF-4B47-A6DF-E32026A1DAD7}" destId="{97FC5C5D-7C54-3941-BBD1-69F9884AAFE9}" srcOrd="3" destOrd="0" parTransId="{BC604407-A66A-CE45-830C-75DD22548C37}" sibTransId="{10F17E4C-A43C-AD4D-86E9-19BF256FF19F}"/>
    <dgm:cxn modelId="{9B845F2A-F8AF-4A49-816F-F80B3A4122B1}" type="presOf" srcId="{08FE3F20-0F0B-1E47-8DB4-40DE1BE62A42}" destId="{CAAFFC02-95EA-3643-9F0B-56A72C9449D6}" srcOrd="0" destOrd="0" presId="urn:microsoft.com/office/officeart/2005/8/layout/process1"/>
    <dgm:cxn modelId="{7EA0CA30-5216-F544-B0F0-058DBCB1BF63}" type="presOf" srcId="{74A850BA-3816-C643-A917-4D85368BBC81}" destId="{0A6D477C-78FD-7B4F-81AB-2A8E14F4C7FC}" srcOrd="0" destOrd="0" presId="urn:microsoft.com/office/officeart/2005/8/layout/process1"/>
    <dgm:cxn modelId="{33F83433-A45C-4A4B-9E32-AEC62814F719}" type="presOf" srcId="{8B5E52D2-FF85-1C45-91B6-7812C8FE572A}" destId="{8AF30766-C419-164F-B37F-E61C9BA1EF70}" srcOrd="0" destOrd="0" presId="urn:microsoft.com/office/officeart/2005/8/layout/process1"/>
    <dgm:cxn modelId="{CA36DC3D-7705-AF4B-BE9C-198BC08B6669}" type="presOf" srcId="{1DB76697-5FAC-0B4B-8672-73473E956527}" destId="{DC50DC88-F36D-704C-B460-60CB9B830268}" srcOrd="0" destOrd="0" presId="urn:microsoft.com/office/officeart/2005/8/layout/process1"/>
    <dgm:cxn modelId="{C7AC8645-C442-D04F-BBEA-E0FFFAB013FC}" type="presOf" srcId="{F33428C0-FF41-1F4F-AB4A-079E1E2422B4}" destId="{D60E554D-4FE0-FF44-B89F-5BA31E27744D}" srcOrd="0" destOrd="0" presId="urn:microsoft.com/office/officeart/2005/8/layout/process1"/>
    <dgm:cxn modelId="{16B9CD4D-63E7-0C4F-B243-BF3CD9B8AF48}" type="presOf" srcId="{08FE3F20-0F0B-1E47-8DB4-40DE1BE62A42}" destId="{25A0FFF1-7556-3249-B854-33E167356AFD}" srcOrd="1" destOrd="0" presId="urn:microsoft.com/office/officeart/2005/8/layout/process1"/>
    <dgm:cxn modelId="{4229FA86-1279-5547-8B47-F08AFBC55CC5}" type="presOf" srcId="{74A850BA-3816-C643-A917-4D85368BBC81}" destId="{230BE56F-07DA-EB43-930E-D2B38E418E1A}" srcOrd="1" destOrd="0" presId="urn:microsoft.com/office/officeart/2005/8/layout/process1"/>
    <dgm:cxn modelId="{CFFAE09F-CE9F-C248-A0A7-02E6CE69C7D4}" srcId="{3CF4F242-71FF-4B47-A6DF-E32026A1DAD7}" destId="{66D61C1E-8C85-2946-ADBB-4E3FBEA03296}" srcOrd="0" destOrd="0" parTransId="{CB07AC37-890E-A045-AD95-53595D9EA08D}" sibTransId="{F33428C0-FF41-1F4F-AB4A-079E1E2422B4}"/>
    <dgm:cxn modelId="{A76A16C5-28AE-994D-88BB-9C3189932BD9}" type="presOf" srcId="{66D61C1E-8C85-2946-ADBB-4E3FBEA03296}" destId="{8CA42154-003A-4743-A87C-54154F5CD413}" srcOrd="0" destOrd="0" presId="urn:microsoft.com/office/officeart/2005/8/layout/process1"/>
    <dgm:cxn modelId="{5201F7D7-31D9-AE47-BCF7-9EA731B1DCF8}" type="presOf" srcId="{97FC5C5D-7C54-3941-BBD1-69F9884AAFE9}" destId="{4B2C88E3-3277-834F-B217-86307075EF97}" srcOrd="0" destOrd="0" presId="urn:microsoft.com/office/officeart/2005/8/layout/process1"/>
    <dgm:cxn modelId="{4CCC5BE9-14AD-6644-9F25-7BB3C1B04592}" type="presOf" srcId="{F33428C0-FF41-1F4F-AB4A-079E1E2422B4}" destId="{FB96A841-028A-A044-9470-DDC2F86868D8}" srcOrd="1" destOrd="0" presId="urn:microsoft.com/office/officeart/2005/8/layout/process1"/>
    <dgm:cxn modelId="{21C6B9F9-824F-FE41-BC00-1F8E52D98493}" type="presParOf" srcId="{400D8B04-6066-0743-B41F-1F2438996749}" destId="{8CA42154-003A-4743-A87C-54154F5CD413}" srcOrd="0" destOrd="0" presId="urn:microsoft.com/office/officeart/2005/8/layout/process1"/>
    <dgm:cxn modelId="{35AB3191-EF63-F54D-BD67-756917430B97}" type="presParOf" srcId="{400D8B04-6066-0743-B41F-1F2438996749}" destId="{D60E554D-4FE0-FF44-B89F-5BA31E27744D}" srcOrd="1" destOrd="0" presId="urn:microsoft.com/office/officeart/2005/8/layout/process1"/>
    <dgm:cxn modelId="{804A12D6-BD72-0948-B7DB-8963FA926EAA}" type="presParOf" srcId="{D60E554D-4FE0-FF44-B89F-5BA31E27744D}" destId="{FB96A841-028A-A044-9470-DDC2F86868D8}" srcOrd="0" destOrd="0" presId="urn:microsoft.com/office/officeart/2005/8/layout/process1"/>
    <dgm:cxn modelId="{69215361-2B50-544C-A659-726417921A93}" type="presParOf" srcId="{400D8B04-6066-0743-B41F-1F2438996749}" destId="{DC50DC88-F36D-704C-B460-60CB9B830268}" srcOrd="2" destOrd="0" presId="urn:microsoft.com/office/officeart/2005/8/layout/process1"/>
    <dgm:cxn modelId="{080167AC-CB37-DE4D-B14B-D5D8B0F35B45}" type="presParOf" srcId="{400D8B04-6066-0743-B41F-1F2438996749}" destId="{CAAFFC02-95EA-3643-9F0B-56A72C9449D6}" srcOrd="3" destOrd="0" presId="urn:microsoft.com/office/officeart/2005/8/layout/process1"/>
    <dgm:cxn modelId="{36745ED0-41C8-104B-9319-BB1D09E89F4E}" type="presParOf" srcId="{CAAFFC02-95EA-3643-9F0B-56A72C9449D6}" destId="{25A0FFF1-7556-3249-B854-33E167356AFD}" srcOrd="0" destOrd="0" presId="urn:microsoft.com/office/officeart/2005/8/layout/process1"/>
    <dgm:cxn modelId="{33649626-EA45-BF4A-8AD1-CC5D81935D47}" type="presParOf" srcId="{400D8B04-6066-0743-B41F-1F2438996749}" destId="{8AF30766-C419-164F-B37F-E61C9BA1EF70}" srcOrd="4" destOrd="0" presId="urn:microsoft.com/office/officeart/2005/8/layout/process1"/>
    <dgm:cxn modelId="{2F7C04F2-E0A9-DB40-9AEC-A02ABCE2DD6C}" type="presParOf" srcId="{400D8B04-6066-0743-B41F-1F2438996749}" destId="{0A6D477C-78FD-7B4F-81AB-2A8E14F4C7FC}" srcOrd="5" destOrd="0" presId="urn:microsoft.com/office/officeart/2005/8/layout/process1"/>
    <dgm:cxn modelId="{87B76757-1BAF-B040-A06A-BC15A6A454BA}" type="presParOf" srcId="{0A6D477C-78FD-7B4F-81AB-2A8E14F4C7FC}" destId="{230BE56F-07DA-EB43-930E-D2B38E418E1A}" srcOrd="0" destOrd="0" presId="urn:microsoft.com/office/officeart/2005/8/layout/process1"/>
    <dgm:cxn modelId="{BBB08BF7-7EDD-CF41-8CA6-FBA581099C2E}" type="presParOf" srcId="{400D8B04-6066-0743-B41F-1F2438996749}" destId="{4B2C88E3-3277-834F-B217-86307075EF97}"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F6F7EF2-852A-2745-9895-87262309611A}"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US"/>
        </a:p>
      </dgm:t>
    </dgm:pt>
    <dgm:pt modelId="{92AAF800-E81C-FD4B-9CE7-237484A34759}">
      <dgm:prSet phldrT="[Text]" custT="1"/>
      <dgm:spPr/>
      <dgm:t>
        <a:bodyPr/>
        <a:lstStyle/>
        <a:p>
          <a:r>
            <a:rPr lang="en-US" sz="3200" b="1" dirty="0"/>
            <a:t>LINEAR MODEL</a:t>
          </a:r>
        </a:p>
      </dgm:t>
    </dgm:pt>
    <dgm:pt modelId="{728D9753-1769-3642-AFF8-CF7E8E25899A}" type="parTrans" cxnId="{9C739DD8-D5FA-8A47-B802-234C832C13C5}">
      <dgm:prSet/>
      <dgm:spPr/>
      <dgm:t>
        <a:bodyPr/>
        <a:lstStyle/>
        <a:p>
          <a:endParaRPr lang="en-US"/>
        </a:p>
      </dgm:t>
    </dgm:pt>
    <dgm:pt modelId="{2611D62A-880F-6C4F-8FCD-ADBA354B7478}" type="sibTrans" cxnId="{9C739DD8-D5FA-8A47-B802-234C832C13C5}">
      <dgm:prSet/>
      <dgm:spPr/>
      <dgm:t>
        <a:bodyPr/>
        <a:lstStyle/>
        <a:p>
          <a:endParaRPr lang="en-US"/>
        </a:p>
      </dgm:t>
    </dgm:pt>
    <dgm:pt modelId="{1A438C80-E825-6640-8974-0250D24C94FB}">
      <dgm:prSet phldrT="[Text]"/>
      <dgm:spPr/>
      <dgm:t>
        <a:bodyPr/>
        <a:lstStyle/>
        <a:p>
          <a:r>
            <a:rPr lang="en-US" dirty="0"/>
            <a:t>L</a:t>
          </a:r>
          <a:r>
            <a:rPr lang="en-IN" dirty="0" err="1"/>
            <a:t>inear</a:t>
          </a:r>
          <a:r>
            <a:rPr lang="en-IN" dirty="0"/>
            <a:t> model with expensive as dependent variable and rest of the attributes as predictor variables was created.</a:t>
          </a:r>
          <a:endParaRPr lang="en-US" dirty="0"/>
        </a:p>
      </dgm:t>
    </dgm:pt>
    <dgm:pt modelId="{B54E282D-71D2-DF41-A4FA-FC828D521383}" type="parTrans" cxnId="{E16E7DA2-95B3-A048-BBC3-A3E59727431F}">
      <dgm:prSet/>
      <dgm:spPr/>
      <dgm:t>
        <a:bodyPr/>
        <a:lstStyle/>
        <a:p>
          <a:endParaRPr lang="en-US"/>
        </a:p>
      </dgm:t>
    </dgm:pt>
    <dgm:pt modelId="{A0BF7A51-7B16-624E-A52F-92F5B3404855}" type="sibTrans" cxnId="{E16E7DA2-95B3-A048-BBC3-A3E59727431F}">
      <dgm:prSet/>
      <dgm:spPr/>
      <dgm:t>
        <a:bodyPr/>
        <a:lstStyle/>
        <a:p>
          <a:endParaRPr lang="en-US"/>
        </a:p>
      </dgm:t>
    </dgm:pt>
    <dgm:pt modelId="{CAFA25D1-51DC-EE44-9CB5-64C8C50DE917}">
      <dgm:prSet phldrT="[Text]"/>
      <dgm:spPr/>
      <dgm:t>
        <a:bodyPr/>
        <a:lstStyle/>
        <a:p>
          <a:r>
            <a:rPr lang="en-IN" dirty="0"/>
            <a:t>The model has a predictive power of 42.52% and overall p-value lesser than 0.05.</a:t>
          </a:r>
          <a:endParaRPr lang="en-US" dirty="0"/>
        </a:p>
      </dgm:t>
    </dgm:pt>
    <dgm:pt modelId="{B13302E8-4FE4-9148-A4B5-B2A2D471D996}" type="parTrans" cxnId="{01E8074C-BF6D-9349-AB64-79042A30D23F}">
      <dgm:prSet/>
      <dgm:spPr/>
      <dgm:t>
        <a:bodyPr/>
        <a:lstStyle/>
        <a:p>
          <a:endParaRPr lang="en-US"/>
        </a:p>
      </dgm:t>
    </dgm:pt>
    <dgm:pt modelId="{F40131B3-FF56-CE4F-802A-CA198B4FC1A8}" type="sibTrans" cxnId="{01E8074C-BF6D-9349-AB64-79042A30D23F}">
      <dgm:prSet/>
      <dgm:spPr/>
      <dgm:t>
        <a:bodyPr/>
        <a:lstStyle/>
        <a:p>
          <a:endParaRPr lang="en-US"/>
        </a:p>
      </dgm:t>
    </dgm:pt>
    <dgm:pt modelId="{0092AE46-2338-BE47-A8E7-F6F1A1AA30F3}">
      <dgm:prSet phldrT="[Text]"/>
      <dgm:spPr/>
      <dgm:t>
        <a:bodyPr/>
        <a:lstStyle/>
        <a:p>
          <a:r>
            <a:rPr lang="en-US" b="1" dirty="0"/>
            <a:t>ASSOCIATION RULE MINING</a:t>
          </a:r>
        </a:p>
      </dgm:t>
    </dgm:pt>
    <dgm:pt modelId="{5176AE46-3B88-6C4B-9780-CEC87A853D2C}" type="parTrans" cxnId="{EE0463A3-C065-174A-8943-EB7D0F6E5A2B}">
      <dgm:prSet/>
      <dgm:spPr/>
      <dgm:t>
        <a:bodyPr/>
        <a:lstStyle/>
        <a:p>
          <a:endParaRPr lang="en-US"/>
        </a:p>
      </dgm:t>
    </dgm:pt>
    <dgm:pt modelId="{8887C922-D7B5-8F46-9BBB-ADD49AA739CF}" type="sibTrans" cxnId="{EE0463A3-C065-174A-8943-EB7D0F6E5A2B}">
      <dgm:prSet/>
      <dgm:spPr/>
      <dgm:t>
        <a:bodyPr/>
        <a:lstStyle/>
        <a:p>
          <a:endParaRPr lang="en-US"/>
        </a:p>
      </dgm:t>
    </dgm:pt>
    <dgm:pt modelId="{119AD007-5411-5045-AACB-455E408BEFE2}">
      <dgm:prSet phldrT="[Text]"/>
      <dgm:spPr/>
      <dgm:t>
        <a:bodyPr/>
        <a:lstStyle/>
        <a:p>
          <a:r>
            <a:rPr lang="en-US" dirty="0"/>
            <a:t>C</a:t>
          </a:r>
          <a:r>
            <a:rPr lang="en-IN" dirty="0" err="1"/>
            <a:t>oncluded</a:t>
          </a:r>
          <a:r>
            <a:rPr lang="en-IN" dirty="0"/>
            <a:t> that as the age of the individual increases, the medical cost also increases. </a:t>
          </a:r>
          <a:endParaRPr lang="en-US" dirty="0"/>
        </a:p>
      </dgm:t>
    </dgm:pt>
    <dgm:pt modelId="{BE51A93B-48E1-0245-81C0-46BA4E7B1836}" type="parTrans" cxnId="{24B88312-D1AB-AB48-BC98-587A1B0B77B7}">
      <dgm:prSet/>
      <dgm:spPr/>
      <dgm:t>
        <a:bodyPr/>
        <a:lstStyle/>
        <a:p>
          <a:endParaRPr lang="en-US"/>
        </a:p>
      </dgm:t>
    </dgm:pt>
    <dgm:pt modelId="{5DAB3D72-2254-CD46-BCD1-B8F3121EEA25}" type="sibTrans" cxnId="{24B88312-D1AB-AB48-BC98-587A1B0B77B7}">
      <dgm:prSet/>
      <dgm:spPr/>
      <dgm:t>
        <a:bodyPr/>
        <a:lstStyle/>
        <a:p>
          <a:endParaRPr lang="en-US"/>
        </a:p>
      </dgm:t>
    </dgm:pt>
    <dgm:pt modelId="{FC9ABC4A-8B7C-9345-BBCF-9B83E0C7F6DE}">
      <dgm:prSet phldrT="[Text]" custT="1"/>
      <dgm:spPr/>
      <dgm:t>
        <a:bodyPr/>
        <a:lstStyle/>
        <a:p>
          <a:r>
            <a:rPr lang="en-US" sz="3200" b="1" dirty="0"/>
            <a:t>SVM MODEL</a:t>
          </a:r>
        </a:p>
      </dgm:t>
    </dgm:pt>
    <dgm:pt modelId="{6192EDEF-9940-9A48-B40A-F89A29F56569}" type="parTrans" cxnId="{47A12AC8-2AC9-024A-894D-1C34F33213CE}">
      <dgm:prSet/>
      <dgm:spPr/>
      <dgm:t>
        <a:bodyPr/>
        <a:lstStyle/>
        <a:p>
          <a:endParaRPr lang="en-US"/>
        </a:p>
      </dgm:t>
    </dgm:pt>
    <dgm:pt modelId="{044CFE1B-B2F4-7F41-8687-048B4A2CA140}" type="sibTrans" cxnId="{47A12AC8-2AC9-024A-894D-1C34F33213CE}">
      <dgm:prSet/>
      <dgm:spPr/>
      <dgm:t>
        <a:bodyPr/>
        <a:lstStyle/>
        <a:p>
          <a:endParaRPr lang="en-US"/>
        </a:p>
      </dgm:t>
    </dgm:pt>
    <dgm:pt modelId="{4114ED61-B134-4E47-8C06-D5FDDB45B616}">
      <dgm:prSet phldrT="[Text]"/>
      <dgm:spPr/>
      <dgm:t>
        <a:bodyPr/>
        <a:lstStyle/>
        <a:p>
          <a:r>
            <a:rPr lang="en-IN" dirty="0"/>
            <a:t>In order to find the “best” margin and reduce the risk of error on the data,</a:t>
          </a:r>
          <a:r>
            <a:rPr lang="en-US" dirty="0"/>
            <a:t> an SVM model was created for predicting the expensive customers.</a:t>
          </a:r>
        </a:p>
      </dgm:t>
    </dgm:pt>
    <dgm:pt modelId="{A1EA1F27-C8E9-3345-A624-4CD0B07B5B27}" type="parTrans" cxnId="{AF6C75FA-8B2C-4345-B7DB-789FF45D340F}">
      <dgm:prSet/>
      <dgm:spPr/>
      <dgm:t>
        <a:bodyPr/>
        <a:lstStyle/>
        <a:p>
          <a:endParaRPr lang="en-US"/>
        </a:p>
      </dgm:t>
    </dgm:pt>
    <dgm:pt modelId="{FBB0B1DA-2B20-4943-B16E-97C7EE2DAA11}" type="sibTrans" cxnId="{AF6C75FA-8B2C-4345-B7DB-789FF45D340F}">
      <dgm:prSet/>
      <dgm:spPr/>
      <dgm:t>
        <a:bodyPr/>
        <a:lstStyle/>
        <a:p>
          <a:endParaRPr lang="en-US"/>
        </a:p>
      </dgm:t>
    </dgm:pt>
    <dgm:pt modelId="{D6CF0F51-606A-3144-9181-1F4DED9119A7}">
      <dgm:prSet phldrT="[Text]"/>
      <dgm:spPr/>
      <dgm:t>
        <a:bodyPr/>
        <a:lstStyle/>
        <a:p>
          <a:r>
            <a:rPr lang="en-IN" dirty="0"/>
            <a:t>The smoking status of an individual also plays a significant role in the increase of medical costs.</a:t>
          </a:r>
          <a:endParaRPr lang="en-US" dirty="0"/>
        </a:p>
      </dgm:t>
    </dgm:pt>
    <dgm:pt modelId="{0C58F13C-5F83-F040-BDF8-FE80C69D2788}" type="parTrans" cxnId="{EE1E7C7B-8B1C-724C-8A98-021297218CD2}">
      <dgm:prSet/>
      <dgm:spPr/>
      <dgm:t>
        <a:bodyPr/>
        <a:lstStyle/>
        <a:p>
          <a:endParaRPr lang="en-US"/>
        </a:p>
      </dgm:t>
    </dgm:pt>
    <dgm:pt modelId="{9270CCED-E144-0F40-9D78-479CC4D59AF9}" type="sibTrans" cxnId="{EE1E7C7B-8B1C-724C-8A98-021297218CD2}">
      <dgm:prSet/>
      <dgm:spPr/>
      <dgm:t>
        <a:bodyPr/>
        <a:lstStyle/>
        <a:p>
          <a:endParaRPr lang="en-US"/>
        </a:p>
      </dgm:t>
    </dgm:pt>
    <dgm:pt modelId="{5AF07CF9-150E-3548-9E20-21E0808AE93C}">
      <dgm:prSet phldrT="[Text]"/>
      <dgm:spPr/>
      <dgm:t>
        <a:bodyPr/>
        <a:lstStyle/>
        <a:p>
          <a:r>
            <a:rPr lang="en-IN" dirty="0"/>
            <a:t>The accuracy in predicting who is expensive and who is not with a confidence of 95% was observed to be 88.87% for this model.</a:t>
          </a:r>
          <a:endParaRPr lang="en-US" dirty="0"/>
        </a:p>
      </dgm:t>
    </dgm:pt>
    <dgm:pt modelId="{B9CD673C-7A8E-744E-AF26-AF2FEC049856}" type="parTrans" cxnId="{E7FB4236-46AD-B94E-9083-959A14307FCB}">
      <dgm:prSet/>
      <dgm:spPr/>
      <dgm:t>
        <a:bodyPr/>
        <a:lstStyle/>
        <a:p>
          <a:endParaRPr lang="en-US"/>
        </a:p>
      </dgm:t>
    </dgm:pt>
    <dgm:pt modelId="{3F4F6919-4CF8-9748-8A86-B43B7E246417}" type="sibTrans" cxnId="{E7FB4236-46AD-B94E-9083-959A14307FCB}">
      <dgm:prSet/>
      <dgm:spPr/>
      <dgm:t>
        <a:bodyPr/>
        <a:lstStyle/>
        <a:p>
          <a:endParaRPr lang="en-US"/>
        </a:p>
      </dgm:t>
    </dgm:pt>
    <dgm:pt modelId="{684A5170-D52F-D248-BC74-0F4247837655}" type="pres">
      <dgm:prSet presAssocID="{6F6F7EF2-852A-2745-9895-87262309611A}" presName="linearFlow" presStyleCnt="0">
        <dgm:presLayoutVars>
          <dgm:dir/>
          <dgm:animLvl val="lvl"/>
          <dgm:resizeHandles val="exact"/>
        </dgm:presLayoutVars>
      </dgm:prSet>
      <dgm:spPr/>
    </dgm:pt>
    <dgm:pt modelId="{EA43312D-1DFB-8240-8663-7BD9AB0B63D3}" type="pres">
      <dgm:prSet presAssocID="{92AAF800-E81C-FD4B-9CE7-237484A34759}" presName="composite" presStyleCnt="0"/>
      <dgm:spPr/>
    </dgm:pt>
    <dgm:pt modelId="{56892D1D-CC5B-5847-A4E8-E8ECA0FB8624}" type="pres">
      <dgm:prSet presAssocID="{92AAF800-E81C-FD4B-9CE7-237484A34759}" presName="parentText" presStyleLbl="alignNode1" presStyleIdx="0" presStyleCnt="3">
        <dgm:presLayoutVars>
          <dgm:chMax val="1"/>
          <dgm:bulletEnabled val="1"/>
        </dgm:presLayoutVars>
      </dgm:prSet>
      <dgm:spPr/>
    </dgm:pt>
    <dgm:pt modelId="{33F70D8D-3ADE-1A4A-88B0-DB0F35C1E482}" type="pres">
      <dgm:prSet presAssocID="{92AAF800-E81C-FD4B-9CE7-237484A34759}" presName="descendantText" presStyleLbl="alignAcc1" presStyleIdx="0" presStyleCnt="3" custScaleX="94389" custScaleY="100000">
        <dgm:presLayoutVars>
          <dgm:bulletEnabled val="1"/>
        </dgm:presLayoutVars>
      </dgm:prSet>
      <dgm:spPr/>
    </dgm:pt>
    <dgm:pt modelId="{1A836089-EA55-C747-A00E-03A9B3665CE0}" type="pres">
      <dgm:prSet presAssocID="{2611D62A-880F-6C4F-8FCD-ADBA354B7478}" presName="sp" presStyleCnt="0"/>
      <dgm:spPr/>
    </dgm:pt>
    <dgm:pt modelId="{018C7C87-346E-6C45-B5D3-17E5A393F1C4}" type="pres">
      <dgm:prSet presAssocID="{0092AE46-2338-BE47-A8E7-F6F1A1AA30F3}" presName="composite" presStyleCnt="0"/>
      <dgm:spPr/>
    </dgm:pt>
    <dgm:pt modelId="{8C1C1D6B-996E-7A49-9C9C-6BC90E40B462}" type="pres">
      <dgm:prSet presAssocID="{0092AE46-2338-BE47-A8E7-F6F1A1AA30F3}" presName="parentText" presStyleLbl="alignNode1" presStyleIdx="1" presStyleCnt="3" custLinFactNeighborX="0" custLinFactNeighborY="93759">
        <dgm:presLayoutVars>
          <dgm:chMax val="1"/>
          <dgm:bulletEnabled val="1"/>
        </dgm:presLayoutVars>
      </dgm:prSet>
      <dgm:spPr/>
    </dgm:pt>
    <dgm:pt modelId="{BFF49CE6-42FA-E64F-B8CC-1887BE9D3F77}" type="pres">
      <dgm:prSet presAssocID="{0092AE46-2338-BE47-A8E7-F6F1A1AA30F3}" presName="descendantText" presStyleLbl="alignAcc1" presStyleIdx="1" presStyleCnt="3" custScaleX="92790" custScaleY="79543" custLinFactY="38598" custLinFactNeighborX="-707" custLinFactNeighborY="100000">
        <dgm:presLayoutVars>
          <dgm:bulletEnabled val="1"/>
        </dgm:presLayoutVars>
      </dgm:prSet>
      <dgm:spPr/>
    </dgm:pt>
    <dgm:pt modelId="{DF0F9BFE-DBDB-B841-A050-BE3030C065EB}" type="pres">
      <dgm:prSet presAssocID="{8887C922-D7B5-8F46-9BBB-ADD49AA739CF}" presName="sp" presStyleCnt="0"/>
      <dgm:spPr/>
    </dgm:pt>
    <dgm:pt modelId="{7D28C7A2-D91F-BF4F-841E-3C7194525378}" type="pres">
      <dgm:prSet presAssocID="{FC9ABC4A-8B7C-9345-BBCF-9B83E0C7F6DE}" presName="composite" presStyleCnt="0"/>
      <dgm:spPr/>
    </dgm:pt>
    <dgm:pt modelId="{1DE2AF5F-F2B7-6245-9FF7-C2CC00A55DE0}" type="pres">
      <dgm:prSet presAssocID="{FC9ABC4A-8B7C-9345-BBCF-9B83E0C7F6DE}" presName="parentText" presStyleLbl="alignNode1" presStyleIdx="2" presStyleCnt="3" custLinFactNeighborX="0" custLinFactNeighborY="-94411">
        <dgm:presLayoutVars>
          <dgm:chMax val="1"/>
          <dgm:bulletEnabled val="1"/>
        </dgm:presLayoutVars>
      </dgm:prSet>
      <dgm:spPr/>
    </dgm:pt>
    <dgm:pt modelId="{BB4EBB4B-6287-4740-B2D3-6348AB4DD7DC}" type="pres">
      <dgm:prSet presAssocID="{FC9ABC4A-8B7C-9345-BBCF-9B83E0C7F6DE}" presName="descendantText" presStyleLbl="alignAcc1" presStyleIdx="2" presStyleCnt="3" custScaleX="95707" custScaleY="73700" custLinFactY="-41944" custLinFactNeighborX="228" custLinFactNeighborY="-100000">
        <dgm:presLayoutVars>
          <dgm:bulletEnabled val="1"/>
        </dgm:presLayoutVars>
      </dgm:prSet>
      <dgm:spPr/>
    </dgm:pt>
  </dgm:ptLst>
  <dgm:cxnLst>
    <dgm:cxn modelId="{24B88312-D1AB-AB48-BC98-587A1B0B77B7}" srcId="{0092AE46-2338-BE47-A8E7-F6F1A1AA30F3}" destId="{119AD007-5411-5045-AACB-455E408BEFE2}" srcOrd="0" destOrd="0" parTransId="{BE51A93B-48E1-0245-81C0-46BA4E7B1836}" sibTransId="{5DAB3D72-2254-CD46-BCD1-B8F3121EEA25}"/>
    <dgm:cxn modelId="{09C3901B-8680-9C4E-AB9F-6047C7868CC6}" type="presOf" srcId="{CAFA25D1-51DC-EE44-9CB5-64C8C50DE917}" destId="{33F70D8D-3ADE-1A4A-88B0-DB0F35C1E482}" srcOrd="0" destOrd="1" presId="urn:microsoft.com/office/officeart/2005/8/layout/chevron2"/>
    <dgm:cxn modelId="{C786F92E-DDA9-A04F-84C4-4F898F98D073}" type="presOf" srcId="{0092AE46-2338-BE47-A8E7-F6F1A1AA30F3}" destId="{8C1C1D6B-996E-7A49-9C9C-6BC90E40B462}" srcOrd="0" destOrd="0" presId="urn:microsoft.com/office/officeart/2005/8/layout/chevron2"/>
    <dgm:cxn modelId="{E7FB4236-46AD-B94E-9083-959A14307FCB}" srcId="{FC9ABC4A-8B7C-9345-BBCF-9B83E0C7F6DE}" destId="{5AF07CF9-150E-3548-9E20-21E0808AE93C}" srcOrd="1" destOrd="0" parTransId="{B9CD673C-7A8E-744E-AF26-AF2FEC049856}" sibTransId="{3F4F6919-4CF8-9748-8A86-B43B7E246417}"/>
    <dgm:cxn modelId="{01E8074C-BF6D-9349-AB64-79042A30D23F}" srcId="{92AAF800-E81C-FD4B-9CE7-237484A34759}" destId="{CAFA25D1-51DC-EE44-9CB5-64C8C50DE917}" srcOrd="1" destOrd="0" parTransId="{B13302E8-4FE4-9148-A4B5-B2A2D471D996}" sibTransId="{F40131B3-FF56-CE4F-802A-CA198B4FC1A8}"/>
    <dgm:cxn modelId="{C0EBCF71-DF65-9A41-8710-03E1231F7746}" type="presOf" srcId="{92AAF800-E81C-FD4B-9CE7-237484A34759}" destId="{56892D1D-CC5B-5847-A4E8-E8ECA0FB8624}" srcOrd="0" destOrd="0" presId="urn:microsoft.com/office/officeart/2005/8/layout/chevron2"/>
    <dgm:cxn modelId="{EE1E7C7B-8B1C-724C-8A98-021297218CD2}" srcId="{0092AE46-2338-BE47-A8E7-F6F1A1AA30F3}" destId="{D6CF0F51-606A-3144-9181-1F4DED9119A7}" srcOrd="1" destOrd="0" parTransId="{0C58F13C-5F83-F040-BDF8-FE80C69D2788}" sibTransId="{9270CCED-E144-0F40-9D78-479CC4D59AF9}"/>
    <dgm:cxn modelId="{DF295C83-A757-4F4B-9E8A-A157C9E810AB}" type="presOf" srcId="{FC9ABC4A-8B7C-9345-BBCF-9B83E0C7F6DE}" destId="{1DE2AF5F-F2B7-6245-9FF7-C2CC00A55DE0}" srcOrd="0" destOrd="0" presId="urn:microsoft.com/office/officeart/2005/8/layout/chevron2"/>
    <dgm:cxn modelId="{62A1B595-EB4A-5A4C-9329-3CD2EF953605}" type="presOf" srcId="{4114ED61-B134-4E47-8C06-D5FDDB45B616}" destId="{BB4EBB4B-6287-4740-B2D3-6348AB4DD7DC}" srcOrd="0" destOrd="0" presId="urn:microsoft.com/office/officeart/2005/8/layout/chevron2"/>
    <dgm:cxn modelId="{E16E7DA2-95B3-A048-BBC3-A3E59727431F}" srcId="{92AAF800-E81C-FD4B-9CE7-237484A34759}" destId="{1A438C80-E825-6640-8974-0250D24C94FB}" srcOrd="0" destOrd="0" parTransId="{B54E282D-71D2-DF41-A4FA-FC828D521383}" sibTransId="{A0BF7A51-7B16-624E-A52F-92F5B3404855}"/>
    <dgm:cxn modelId="{EE0463A3-C065-174A-8943-EB7D0F6E5A2B}" srcId="{6F6F7EF2-852A-2745-9895-87262309611A}" destId="{0092AE46-2338-BE47-A8E7-F6F1A1AA30F3}" srcOrd="1" destOrd="0" parTransId="{5176AE46-3B88-6C4B-9780-CEC87A853D2C}" sibTransId="{8887C922-D7B5-8F46-9BBB-ADD49AA739CF}"/>
    <dgm:cxn modelId="{D5FF9BA7-8034-CB41-9C7F-A310009B11D6}" type="presOf" srcId="{6F6F7EF2-852A-2745-9895-87262309611A}" destId="{684A5170-D52F-D248-BC74-0F4247837655}" srcOrd="0" destOrd="0" presId="urn:microsoft.com/office/officeart/2005/8/layout/chevron2"/>
    <dgm:cxn modelId="{B30D56B7-A52B-3545-A8C0-D82EECF7EC94}" type="presOf" srcId="{119AD007-5411-5045-AACB-455E408BEFE2}" destId="{BFF49CE6-42FA-E64F-B8CC-1887BE9D3F77}" srcOrd="0" destOrd="0" presId="urn:microsoft.com/office/officeart/2005/8/layout/chevron2"/>
    <dgm:cxn modelId="{47A12AC8-2AC9-024A-894D-1C34F33213CE}" srcId="{6F6F7EF2-852A-2745-9895-87262309611A}" destId="{FC9ABC4A-8B7C-9345-BBCF-9B83E0C7F6DE}" srcOrd="2" destOrd="0" parTransId="{6192EDEF-9940-9A48-B40A-F89A29F56569}" sibTransId="{044CFE1B-B2F4-7F41-8687-048B4A2CA140}"/>
    <dgm:cxn modelId="{9C739DD8-D5FA-8A47-B802-234C832C13C5}" srcId="{6F6F7EF2-852A-2745-9895-87262309611A}" destId="{92AAF800-E81C-FD4B-9CE7-237484A34759}" srcOrd="0" destOrd="0" parTransId="{728D9753-1769-3642-AFF8-CF7E8E25899A}" sibTransId="{2611D62A-880F-6C4F-8FCD-ADBA354B7478}"/>
    <dgm:cxn modelId="{6DA8CAE7-845A-AF4A-AE36-CF13E837BA6C}" type="presOf" srcId="{5AF07CF9-150E-3548-9E20-21E0808AE93C}" destId="{BB4EBB4B-6287-4740-B2D3-6348AB4DD7DC}" srcOrd="0" destOrd="1" presId="urn:microsoft.com/office/officeart/2005/8/layout/chevron2"/>
    <dgm:cxn modelId="{25DAFBEE-7FA3-7B48-AB81-739CB99D260D}" type="presOf" srcId="{D6CF0F51-606A-3144-9181-1F4DED9119A7}" destId="{BFF49CE6-42FA-E64F-B8CC-1887BE9D3F77}" srcOrd="0" destOrd="1" presId="urn:microsoft.com/office/officeart/2005/8/layout/chevron2"/>
    <dgm:cxn modelId="{978E64F2-FCAC-104E-AB10-709267FEFFC7}" type="presOf" srcId="{1A438C80-E825-6640-8974-0250D24C94FB}" destId="{33F70D8D-3ADE-1A4A-88B0-DB0F35C1E482}" srcOrd="0" destOrd="0" presId="urn:microsoft.com/office/officeart/2005/8/layout/chevron2"/>
    <dgm:cxn modelId="{AF6C75FA-8B2C-4345-B7DB-789FF45D340F}" srcId="{FC9ABC4A-8B7C-9345-BBCF-9B83E0C7F6DE}" destId="{4114ED61-B134-4E47-8C06-D5FDDB45B616}" srcOrd="0" destOrd="0" parTransId="{A1EA1F27-C8E9-3345-A624-4CD0B07B5B27}" sibTransId="{FBB0B1DA-2B20-4943-B16E-97C7EE2DAA11}"/>
    <dgm:cxn modelId="{0E9BBFAE-476C-EF43-A956-4DC870C6C57D}" type="presParOf" srcId="{684A5170-D52F-D248-BC74-0F4247837655}" destId="{EA43312D-1DFB-8240-8663-7BD9AB0B63D3}" srcOrd="0" destOrd="0" presId="urn:microsoft.com/office/officeart/2005/8/layout/chevron2"/>
    <dgm:cxn modelId="{CB928C5D-36A2-8F42-A313-C04101E2E5C4}" type="presParOf" srcId="{EA43312D-1DFB-8240-8663-7BD9AB0B63D3}" destId="{56892D1D-CC5B-5847-A4E8-E8ECA0FB8624}" srcOrd="0" destOrd="0" presId="urn:microsoft.com/office/officeart/2005/8/layout/chevron2"/>
    <dgm:cxn modelId="{651F3A6A-AE42-2446-801E-5E4F159B92B3}" type="presParOf" srcId="{EA43312D-1DFB-8240-8663-7BD9AB0B63D3}" destId="{33F70D8D-3ADE-1A4A-88B0-DB0F35C1E482}" srcOrd="1" destOrd="0" presId="urn:microsoft.com/office/officeart/2005/8/layout/chevron2"/>
    <dgm:cxn modelId="{E18F792A-50B4-C047-A199-8F62EED4E247}" type="presParOf" srcId="{684A5170-D52F-D248-BC74-0F4247837655}" destId="{1A836089-EA55-C747-A00E-03A9B3665CE0}" srcOrd="1" destOrd="0" presId="urn:microsoft.com/office/officeart/2005/8/layout/chevron2"/>
    <dgm:cxn modelId="{64DAFF2D-3E11-CA44-A495-70F79535D2F8}" type="presParOf" srcId="{684A5170-D52F-D248-BC74-0F4247837655}" destId="{018C7C87-346E-6C45-B5D3-17E5A393F1C4}" srcOrd="2" destOrd="0" presId="urn:microsoft.com/office/officeart/2005/8/layout/chevron2"/>
    <dgm:cxn modelId="{134B9BBA-A0C0-D44C-A158-0F333173FEA4}" type="presParOf" srcId="{018C7C87-346E-6C45-B5D3-17E5A393F1C4}" destId="{8C1C1D6B-996E-7A49-9C9C-6BC90E40B462}" srcOrd="0" destOrd="0" presId="urn:microsoft.com/office/officeart/2005/8/layout/chevron2"/>
    <dgm:cxn modelId="{10D777B8-89C4-1E42-BA4D-30EDEAB6F9DD}" type="presParOf" srcId="{018C7C87-346E-6C45-B5D3-17E5A393F1C4}" destId="{BFF49CE6-42FA-E64F-B8CC-1887BE9D3F77}" srcOrd="1" destOrd="0" presId="urn:microsoft.com/office/officeart/2005/8/layout/chevron2"/>
    <dgm:cxn modelId="{5CECDD0C-42B1-984C-AF89-D79648FB0A91}" type="presParOf" srcId="{684A5170-D52F-D248-BC74-0F4247837655}" destId="{DF0F9BFE-DBDB-B841-A050-BE3030C065EB}" srcOrd="3" destOrd="0" presId="urn:microsoft.com/office/officeart/2005/8/layout/chevron2"/>
    <dgm:cxn modelId="{6B4D2020-07BC-7F4C-A3BC-7329AE60C844}" type="presParOf" srcId="{684A5170-D52F-D248-BC74-0F4247837655}" destId="{7D28C7A2-D91F-BF4F-841E-3C7194525378}" srcOrd="4" destOrd="0" presId="urn:microsoft.com/office/officeart/2005/8/layout/chevron2"/>
    <dgm:cxn modelId="{B39C9E3E-6791-3F47-82EB-BAA37EC3DD68}" type="presParOf" srcId="{7D28C7A2-D91F-BF4F-841E-3C7194525378}" destId="{1DE2AF5F-F2B7-6245-9FF7-C2CC00A55DE0}" srcOrd="0" destOrd="0" presId="urn:microsoft.com/office/officeart/2005/8/layout/chevron2"/>
    <dgm:cxn modelId="{544CB662-5C78-6F4F-A68E-9906768A30BF}" type="presParOf" srcId="{7D28C7A2-D91F-BF4F-841E-3C7194525378}" destId="{BB4EBB4B-6287-4740-B2D3-6348AB4DD7DC}"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C08237-A3A7-0F43-BE89-9B1978D75814}">
      <dsp:nvSpPr>
        <dsp:cNvPr id="0" name=""/>
        <dsp:cNvSpPr/>
      </dsp:nvSpPr>
      <dsp:spPr>
        <a:xfrm>
          <a:off x="0" y="0"/>
          <a:ext cx="15607192" cy="1559025"/>
        </a:xfrm>
        <a:prstGeom prst="roundRect">
          <a:avLst/>
        </a:prstGeom>
        <a:gradFill rotWithShape="0">
          <a:gsLst>
            <a:gs pos="81000">
              <a:srgbClr val="001238"/>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b="1" i="0" kern="1200" dirty="0">
              <a:solidFill>
                <a:schemeClr val="bg1"/>
              </a:solidFill>
              <a:latin typeface="Barlow" pitchFamily="2" charset="77"/>
            </a:rPr>
            <a:t>Analysis of Healthcare Cost Information</a:t>
          </a:r>
          <a:endParaRPr lang="en-US" sz="6500" b="1" kern="1200" dirty="0">
            <a:solidFill>
              <a:schemeClr val="bg1"/>
            </a:solidFill>
            <a:latin typeface="Barlow" pitchFamily="2" charset="77"/>
          </a:endParaRPr>
        </a:p>
      </dsp:txBody>
      <dsp:txXfrm>
        <a:off x="76105" y="76105"/>
        <a:ext cx="15454982" cy="14068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A42154-003A-4743-A87C-54154F5CD413}">
      <dsp:nvSpPr>
        <dsp:cNvPr id="0" name=""/>
        <dsp:cNvSpPr/>
      </dsp:nvSpPr>
      <dsp:spPr>
        <a:xfrm>
          <a:off x="4393" y="4593850"/>
          <a:ext cx="3249719" cy="212101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Data Exploration</a:t>
          </a:r>
        </a:p>
      </dsp:txBody>
      <dsp:txXfrm>
        <a:off x="66515" y="4655972"/>
        <a:ext cx="3125475" cy="1996770"/>
      </dsp:txXfrm>
    </dsp:sp>
    <dsp:sp modelId="{D60E554D-4FE0-FF44-B89F-5BA31E27744D}">
      <dsp:nvSpPr>
        <dsp:cNvPr id="0" name=""/>
        <dsp:cNvSpPr/>
      </dsp:nvSpPr>
      <dsp:spPr>
        <a:xfrm>
          <a:off x="3766881" y="5018524"/>
          <a:ext cx="1087068" cy="127166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3766881" y="5272857"/>
        <a:ext cx="760948" cy="762999"/>
      </dsp:txXfrm>
    </dsp:sp>
    <dsp:sp modelId="{DC50DC88-F36D-704C-B460-60CB9B830268}">
      <dsp:nvSpPr>
        <dsp:cNvPr id="0" name=""/>
        <dsp:cNvSpPr/>
      </dsp:nvSpPr>
      <dsp:spPr>
        <a:xfrm>
          <a:off x="5305186" y="4714730"/>
          <a:ext cx="3728952" cy="187925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Data Cleaning</a:t>
          </a:r>
        </a:p>
      </dsp:txBody>
      <dsp:txXfrm>
        <a:off x="5360227" y="4769771"/>
        <a:ext cx="3618870" cy="1769172"/>
      </dsp:txXfrm>
    </dsp:sp>
    <dsp:sp modelId="{CAAFFC02-95EA-3643-9F0B-56A72C9449D6}">
      <dsp:nvSpPr>
        <dsp:cNvPr id="0" name=""/>
        <dsp:cNvSpPr/>
      </dsp:nvSpPr>
      <dsp:spPr>
        <a:xfrm>
          <a:off x="9546907" y="5018524"/>
          <a:ext cx="1087068" cy="127166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9546907" y="5272857"/>
        <a:ext cx="760948" cy="762999"/>
      </dsp:txXfrm>
    </dsp:sp>
    <dsp:sp modelId="{8AF30766-C419-164F-B37F-E61C9BA1EF70}">
      <dsp:nvSpPr>
        <dsp:cNvPr id="0" name=""/>
        <dsp:cNvSpPr/>
      </dsp:nvSpPr>
      <dsp:spPr>
        <a:xfrm>
          <a:off x="11085211" y="4622432"/>
          <a:ext cx="2968004" cy="206385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Data Visualization</a:t>
          </a:r>
        </a:p>
      </dsp:txBody>
      <dsp:txXfrm>
        <a:off x="11145659" y="4682880"/>
        <a:ext cx="2847108" cy="1942954"/>
      </dsp:txXfrm>
    </dsp:sp>
    <dsp:sp modelId="{0A6D477C-78FD-7B4F-81AB-2A8E14F4C7FC}">
      <dsp:nvSpPr>
        <dsp:cNvPr id="0" name=""/>
        <dsp:cNvSpPr/>
      </dsp:nvSpPr>
      <dsp:spPr>
        <a:xfrm>
          <a:off x="14565984" y="5018524"/>
          <a:ext cx="1087068" cy="127166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14565984" y="5272857"/>
        <a:ext cx="760948" cy="762999"/>
      </dsp:txXfrm>
    </dsp:sp>
    <dsp:sp modelId="{4B2C88E3-3277-834F-B217-86307075EF97}">
      <dsp:nvSpPr>
        <dsp:cNvPr id="0" name=""/>
        <dsp:cNvSpPr/>
      </dsp:nvSpPr>
      <dsp:spPr>
        <a:xfrm>
          <a:off x="16104289" y="4578067"/>
          <a:ext cx="3668138" cy="215258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en-US" sz="3600" kern="1200" dirty="0"/>
            <a:t>Data Modelling</a:t>
          </a:r>
        </a:p>
        <a:p>
          <a:pPr marL="0" lvl="0" indent="0" algn="ctr" defTabSz="1600200">
            <a:lnSpc>
              <a:spcPct val="90000"/>
            </a:lnSpc>
            <a:spcBef>
              <a:spcPct val="0"/>
            </a:spcBef>
            <a:spcAft>
              <a:spcPct val="35000"/>
            </a:spcAft>
            <a:buNone/>
          </a:pPr>
          <a:r>
            <a:rPr lang="en-US" sz="3600" kern="1200" dirty="0"/>
            <a:t>&amp; Trends</a:t>
          </a:r>
        </a:p>
      </dsp:txBody>
      <dsp:txXfrm>
        <a:off x="16167336" y="4641114"/>
        <a:ext cx="3542044" cy="20264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892D1D-CC5B-5847-A4E8-E8ECA0FB8624}">
      <dsp:nvSpPr>
        <dsp:cNvPr id="0" name=""/>
        <dsp:cNvSpPr/>
      </dsp:nvSpPr>
      <dsp:spPr>
        <a:xfrm rot="5400000">
          <a:off x="-265613" y="434525"/>
          <a:ext cx="2833844" cy="198369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sz="3200" b="1" kern="1200" dirty="0"/>
            <a:t>LINEAR MODEL</a:t>
          </a:r>
        </a:p>
      </dsp:txBody>
      <dsp:txXfrm rot="-5400000">
        <a:off x="159464" y="1001295"/>
        <a:ext cx="1983691" cy="850153"/>
      </dsp:txXfrm>
    </dsp:sp>
    <dsp:sp modelId="{33F70D8D-3ADE-1A4A-88B0-DB0F35C1E482}">
      <dsp:nvSpPr>
        <dsp:cNvPr id="0" name=""/>
        <dsp:cNvSpPr/>
      </dsp:nvSpPr>
      <dsp:spPr>
        <a:xfrm rot="5400000">
          <a:off x="8650640" y="-6081197"/>
          <a:ext cx="1842967" cy="14024260"/>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Char char="•"/>
          </a:pPr>
          <a:r>
            <a:rPr lang="en-US" sz="2100" kern="1200" dirty="0"/>
            <a:t>L</a:t>
          </a:r>
          <a:r>
            <a:rPr lang="en-IN" sz="2100" kern="1200" dirty="0" err="1"/>
            <a:t>inear</a:t>
          </a:r>
          <a:r>
            <a:rPr lang="en-IN" sz="2100" kern="1200" dirty="0"/>
            <a:t> model with expensive as dependent variable and rest of the attributes as predictor variables was created.</a:t>
          </a:r>
          <a:endParaRPr lang="en-US" sz="2100" kern="1200" dirty="0"/>
        </a:p>
        <a:p>
          <a:pPr marL="228600" lvl="1" indent="-228600" algn="l" defTabSz="933450">
            <a:lnSpc>
              <a:spcPct val="90000"/>
            </a:lnSpc>
            <a:spcBef>
              <a:spcPct val="0"/>
            </a:spcBef>
            <a:spcAft>
              <a:spcPct val="15000"/>
            </a:spcAft>
            <a:buChar char="•"/>
          </a:pPr>
          <a:r>
            <a:rPr lang="en-IN" sz="2100" kern="1200" dirty="0"/>
            <a:t>The model has a predictive power of 42.52% and overall p-value lesser than 0.05.</a:t>
          </a:r>
          <a:endParaRPr lang="en-US" sz="2100" kern="1200" dirty="0"/>
        </a:p>
      </dsp:txBody>
      <dsp:txXfrm rot="-5400000">
        <a:off x="2559994" y="99415"/>
        <a:ext cx="13934294" cy="1663035"/>
      </dsp:txXfrm>
    </dsp:sp>
    <dsp:sp modelId="{8C1C1D6B-996E-7A49-9C9C-6BC90E40B462}">
      <dsp:nvSpPr>
        <dsp:cNvPr id="0" name=""/>
        <dsp:cNvSpPr/>
      </dsp:nvSpPr>
      <dsp:spPr>
        <a:xfrm rot="5400000">
          <a:off x="-265613" y="5739040"/>
          <a:ext cx="2833844" cy="198369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b="1" kern="1200" dirty="0"/>
            <a:t>ASSOCIATION RULE MINING</a:t>
          </a:r>
        </a:p>
      </dsp:txBody>
      <dsp:txXfrm rot="-5400000">
        <a:off x="159464" y="6305810"/>
        <a:ext cx="1983691" cy="850153"/>
      </dsp:txXfrm>
    </dsp:sp>
    <dsp:sp modelId="{BFF49CE6-42FA-E64F-B8CC-1887BE9D3F77}">
      <dsp:nvSpPr>
        <dsp:cNvPr id="0" name=""/>
        <dsp:cNvSpPr/>
      </dsp:nvSpPr>
      <dsp:spPr>
        <a:xfrm rot="5400000">
          <a:off x="8734487" y="-762386"/>
          <a:ext cx="1465181" cy="13786682"/>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Char char="•"/>
          </a:pPr>
          <a:r>
            <a:rPr lang="en-US" sz="2100" kern="1200" dirty="0"/>
            <a:t>C</a:t>
          </a:r>
          <a:r>
            <a:rPr lang="en-IN" sz="2100" kern="1200" dirty="0" err="1"/>
            <a:t>oncluded</a:t>
          </a:r>
          <a:r>
            <a:rPr lang="en-IN" sz="2100" kern="1200" dirty="0"/>
            <a:t> that as the age of the individual increases, the medical cost also increases. </a:t>
          </a:r>
          <a:endParaRPr lang="en-US" sz="2100" kern="1200" dirty="0"/>
        </a:p>
        <a:p>
          <a:pPr marL="228600" lvl="1" indent="-228600" algn="l" defTabSz="933450">
            <a:lnSpc>
              <a:spcPct val="90000"/>
            </a:lnSpc>
            <a:spcBef>
              <a:spcPct val="0"/>
            </a:spcBef>
            <a:spcAft>
              <a:spcPct val="15000"/>
            </a:spcAft>
            <a:buChar char="•"/>
          </a:pPr>
          <a:r>
            <a:rPr lang="en-IN" sz="2100" kern="1200" dirty="0"/>
            <a:t>The smoking status of an individual also plays a significant role in the increase of medical costs.</a:t>
          </a:r>
          <a:endParaRPr lang="en-US" sz="2100" kern="1200" dirty="0"/>
        </a:p>
      </dsp:txBody>
      <dsp:txXfrm rot="-5400000">
        <a:off x="2573737" y="5469888"/>
        <a:ext cx="13715158" cy="1322133"/>
      </dsp:txXfrm>
    </dsp:sp>
    <dsp:sp modelId="{1DE2AF5F-F2B7-6245-9FF7-C2CC00A55DE0}">
      <dsp:nvSpPr>
        <dsp:cNvPr id="0" name=""/>
        <dsp:cNvSpPr/>
      </dsp:nvSpPr>
      <dsp:spPr>
        <a:xfrm rot="5400000">
          <a:off x="-265613" y="3054130"/>
          <a:ext cx="2833844" cy="1983691"/>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1422400">
            <a:lnSpc>
              <a:spcPct val="90000"/>
            </a:lnSpc>
            <a:spcBef>
              <a:spcPct val="0"/>
            </a:spcBef>
            <a:spcAft>
              <a:spcPct val="35000"/>
            </a:spcAft>
            <a:buNone/>
          </a:pPr>
          <a:r>
            <a:rPr lang="en-US" sz="3200" b="1" kern="1200" dirty="0"/>
            <a:t>SVM MODEL</a:t>
          </a:r>
        </a:p>
      </dsp:txBody>
      <dsp:txXfrm rot="-5400000">
        <a:off x="159464" y="3620900"/>
        <a:ext cx="1983691" cy="850153"/>
      </dsp:txXfrm>
    </dsp:sp>
    <dsp:sp modelId="{BB4EBB4B-6287-4740-B2D3-6348AB4DD7DC}">
      <dsp:nvSpPr>
        <dsp:cNvPr id="0" name=""/>
        <dsp:cNvSpPr/>
      </dsp:nvSpPr>
      <dsp:spPr>
        <a:xfrm rot="5400000">
          <a:off x="8927223" y="-3499137"/>
          <a:ext cx="1357553" cy="14220088"/>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9352" tIns="13335" rIns="13335" bIns="13335" numCol="1" spcCol="1270" anchor="ctr" anchorCtr="0">
          <a:noAutofit/>
        </a:bodyPr>
        <a:lstStyle/>
        <a:p>
          <a:pPr marL="228600" lvl="1" indent="-228600" algn="l" defTabSz="933450">
            <a:lnSpc>
              <a:spcPct val="90000"/>
            </a:lnSpc>
            <a:spcBef>
              <a:spcPct val="0"/>
            </a:spcBef>
            <a:spcAft>
              <a:spcPct val="15000"/>
            </a:spcAft>
            <a:buChar char="•"/>
          </a:pPr>
          <a:r>
            <a:rPr lang="en-IN" sz="2100" kern="1200" dirty="0"/>
            <a:t>In order to find the “best” margin and reduce the risk of error on the data,</a:t>
          </a:r>
          <a:r>
            <a:rPr lang="en-US" sz="2100" kern="1200" dirty="0"/>
            <a:t> an SVM model was created for predicting the expensive customers.</a:t>
          </a:r>
        </a:p>
        <a:p>
          <a:pPr marL="228600" lvl="1" indent="-228600" algn="l" defTabSz="933450">
            <a:lnSpc>
              <a:spcPct val="90000"/>
            </a:lnSpc>
            <a:spcBef>
              <a:spcPct val="0"/>
            </a:spcBef>
            <a:spcAft>
              <a:spcPct val="15000"/>
            </a:spcAft>
            <a:buChar char="•"/>
          </a:pPr>
          <a:r>
            <a:rPr lang="en-IN" sz="2100" kern="1200" dirty="0"/>
            <a:t>The accuracy in predicting who is expensive and who is not with a confidence of 95% was observed to be 88.87% for this model.</a:t>
          </a:r>
          <a:endParaRPr lang="en-US" sz="2100" kern="1200" dirty="0"/>
        </a:p>
      </dsp:txBody>
      <dsp:txXfrm rot="-5400000">
        <a:off x="2495956" y="2998400"/>
        <a:ext cx="14153818" cy="122501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1: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8" name="Google Shape;48;p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9: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6" name="Google Shape;196;p9: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387802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9: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6" name="Google Shape;196;p9: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55221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7: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0" name="Google Shape;150;p7: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468991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7: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0" name="Google Shape;150;p7: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166838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7: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0" name="Google Shape;150;p7: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3: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1" name="Google Shape;271;p13: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4: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6" name="Google Shape;86;p4: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6: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4" name="Google Shape;134;p6: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9: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6" name="Google Shape;196;p9: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9: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96" name="Google Shape;196;p9: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783753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8: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6" name="Google Shape;166;p8: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8: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6" name="Google Shape;166;p8: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68940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12: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6" name="Google Shape;246;p12: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11:notes"/>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0" name="Google Shape;230;p11: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obj">
  <p:cSld name="OBJECT">
    <p:spTree>
      <p:nvGrpSpPr>
        <p:cNvPr id="1" name="Shape 12"/>
        <p:cNvGrpSpPr/>
        <p:nvPr/>
      </p:nvGrpSpPr>
      <p:grpSpPr>
        <a:xfrm>
          <a:off x="0" y="0"/>
          <a:ext cx="0" cy="0"/>
          <a:chOff x="0" y="0"/>
          <a:chExt cx="0" cy="0"/>
        </a:xfrm>
      </p:grpSpPr>
      <p:sp>
        <p:nvSpPr>
          <p:cNvPr id="13" name="Google Shape;13;p15"/>
          <p:cNvSpPr txBox="1">
            <a:spLocks noGrp="1"/>
          </p:cNvSpPr>
          <p:nvPr>
            <p:ph type="ctrTitle"/>
          </p:nvPr>
        </p:nvSpPr>
        <p:spPr>
          <a:xfrm>
            <a:off x="2962546" y="2500312"/>
            <a:ext cx="14179007" cy="379539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8250" b="0" i="0">
                <a:solidFill>
                  <a:schemeClr val="lt1"/>
                </a:solidFill>
                <a:latin typeface="Barlow Light"/>
                <a:ea typeface="Barlow Light"/>
                <a:cs typeface="Barlow Light"/>
                <a:sym typeface="Barlow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5"/>
          <p:cNvSpPr txBox="1">
            <a:spLocks noGrp="1"/>
          </p:cNvSpPr>
          <p:nvPr>
            <p:ph type="subTitle" idx="1"/>
          </p:nvPr>
        </p:nvSpPr>
        <p:spPr>
          <a:xfrm>
            <a:off x="3015615" y="6333236"/>
            <a:ext cx="14072870" cy="282733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5"/>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5"/>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5"/>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bg>
      <p:bgPr>
        <a:solidFill>
          <a:schemeClr val="lt1"/>
        </a:solidFill>
        <a:effectLst/>
      </p:bgPr>
    </p:bg>
    <p:spTree>
      <p:nvGrpSpPr>
        <p:cNvPr id="1" name="Shape 18"/>
        <p:cNvGrpSpPr/>
        <p:nvPr/>
      </p:nvGrpSpPr>
      <p:grpSpPr>
        <a:xfrm>
          <a:off x="0" y="0"/>
          <a:ext cx="0" cy="0"/>
          <a:chOff x="0" y="0"/>
          <a:chExt cx="0" cy="0"/>
        </a:xfrm>
      </p:grpSpPr>
      <p:sp>
        <p:nvSpPr>
          <p:cNvPr id="19" name="Google Shape;19;p16"/>
          <p:cNvSpPr txBox="1">
            <a:spLocks noGrp="1"/>
          </p:cNvSpPr>
          <p:nvPr>
            <p:ph type="title"/>
          </p:nvPr>
        </p:nvSpPr>
        <p:spPr>
          <a:xfrm>
            <a:off x="3758565" y="2751614"/>
            <a:ext cx="12586969" cy="9302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5900" b="0" i="0">
                <a:solidFill>
                  <a:srgbClr val="0B152D"/>
                </a:solidFill>
                <a:latin typeface="Barlow Light"/>
                <a:ea typeface="Barlow Light"/>
                <a:cs typeface="Barlow Light"/>
                <a:sym typeface="Barlow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6"/>
          <p:cNvSpPr txBox="1">
            <a:spLocks noGrp="1"/>
          </p:cNvSpPr>
          <p:nvPr>
            <p:ph type="body" idx="1"/>
          </p:nvPr>
        </p:nvSpPr>
        <p:spPr>
          <a:xfrm>
            <a:off x="5757754" y="3463634"/>
            <a:ext cx="8588590" cy="5238750"/>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sz="5900" b="0" i="0">
                <a:solidFill>
                  <a:schemeClr val="lt1"/>
                </a:solidFill>
                <a:latin typeface="Barlow Light"/>
                <a:ea typeface="Barlow Light"/>
                <a:cs typeface="Barlow Light"/>
                <a:sym typeface="Barlow Light"/>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1" name="Google Shape;21;p16"/>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6"/>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6"/>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wo Content">
  <p:cSld name="Two Content">
    <p:bg>
      <p:bgPr>
        <a:solidFill>
          <a:schemeClr val="lt1"/>
        </a:solidFill>
        <a:effectLst/>
      </p:bgPr>
    </p:bg>
    <p:spTree>
      <p:nvGrpSpPr>
        <p:cNvPr id="1" name="Shape 30"/>
        <p:cNvGrpSpPr/>
        <p:nvPr/>
      </p:nvGrpSpPr>
      <p:grpSpPr>
        <a:xfrm>
          <a:off x="0" y="0"/>
          <a:ext cx="0" cy="0"/>
          <a:chOff x="0" y="0"/>
          <a:chExt cx="0" cy="0"/>
        </a:xfrm>
      </p:grpSpPr>
      <p:sp>
        <p:nvSpPr>
          <p:cNvPr id="31" name="Google Shape;31;p18"/>
          <p:cNvSpPr txBox="1">
            <a:spLocks noGrp="1"/>
          </p:cNvSpPr>
          <p:nvPr>
            <p:ph type="title"/>
          </p:nvPr>
        </p:nvSpPr>
        <p:spPr>
          <a:xfrm>
            <a:off x="3758565" y="2751614"/>
            <a:ext cx="12586969" cy="9302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5900" b="0" i="0">
                <a:solidFill>
                  <a:srgbClr val="0B152D"/>
                </a:solidFill>
                <a:latin typeface="Barlow Light"/>
                <a:ea typeface="Barlow Light"/>
                <a:cs typeface="Barlow Light"/>
                <a:sym typeface="Barlow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8"/>
          <p:cNvSpPr txBox="1">
            <a:spLocks noGrp="1"/>
          </p:cNvSpPr>
          <p:nvPr>
            <p:ph type="body" idx="1"/>
          </p:nvPr>
        </p:nvSpPr>
        <p:spPr>
          <a:xfrm>
            <a:off x="1610287" y="2280423"/>
            <a:ext cx="7952740" cy="7452359"/>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sz="2600" b="0" i="0">
                <a:solidFill>
                  <a:schemeClr val="lt1"/>
                </a:solidFill>
                <a:latin typeface="Barlow"/>
                <a:ea typeface="Barlow"/>
                <a:cs typeface="Barlow"/>
                <a:sym typeface="Barlow"/>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3" name="Google Shape;33;p18"/>
          <p:cNvSpPr txBox="1">
            <a:spLocks noGrp="1"/>
          </p:cNvSpPr>
          <p:nvPr>
            <p:ph type="body" idx="2"/>
          </p:nvPr>
        </p:nvSpPr>
        <p:spPr>
          <a:xfrm>
            <a:off x="10353611" y="2601150"/>
            <a:ext cx="8745284" cy="7464171"/>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4" name="Google Shape;34;p18"/>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8"/>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8"/>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Only">
  <p:cSld name="Title Only">
    <p:bg>
      <p:bgPr>
        <a:solidFill>
          <a:schemeClr val="lt1"/>
        </a:solidFill>
        <a:effectLst/>
      </p:bgPr>
    </p:bg>
    <p:spTree>
      <p:nvGrpSpPr>
        <p:cNvPr id="1" name="Shape 37"/>
        <p:cNvGrpSpPr/>
        <p:nvPr/>
      </p:nvGrpSpPr>
      <p:grpSpPr>
        <a:xfrm>
          <a:off x="0" y="0"/>
          <a:ext cx="0" cy="0"/>
          <a:chOff x="0" y="0"/>
          <a:chExt cx="0" cy="0"/>
        </a:xfrm>
      </p:grpSpPr>
      <p:sp>
        <p:nvSpPr>
          <p:cNvPr id="38" name="Google Shape;38;p19"/>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9"/>
          <p:cNvSpPr/>
          <p:nvPr/>
        </p:nvSpPr>
        <p:spPr>
          <a:xfrm>
            <a:off x="15160711" y="4731715"/>
            <a:ext cx="577850" cy="577850"/>
          </a:xfrm>
          <a:custGeom>
            <a:avLst/>
            <a:gdLst/>
            <a:ahLst/>
            <a:cxnLst/>
            <a:rect l="l" t="t" r="r" b="b"/>
            <a:pathLst>
              <a:path w="577850" h="577850" extrusionOk="0">
                <a:moveTo>
                  <a:pt x="292409" y="10"/>
                </a:moveTo>
                <a:lnTo>
                  <a:pt x="285143" y="0"/>
                </a:lnTo>
                <a:lnTo>
                  <a:pt x="278420" y="6722"/>
                </a:lnTo>
                <a:lnTo>
                  <a:pt x="277289" y="9664"/>
                </a:lnTo>
                <a:lnTo>
                  <a:pt x="277289" y="277289"/>
                </a:lnTo>
                <a:lnTo>
                  <a:pt x="9675" y="277279"/>
                </a:lnTo>
                <a:lnTo>
                  <a:pt x="6743" y="278399"/>
                </a:lnTo>
                <a:lnTo>
                  <a:pt x="0" y="285143"/>
                </a:lnTo>
                <a:lnTo>
                  <a:pt x="10" y="292409"/>
                </a:lnTo>
                <a:lnTo>
                  <a:pt x="6743" y="299142"/>
                </a:lnTo>
                <a:lnTo>
                  <a:pt x="9675" y="300263"/>
                </a:lnTo>
                <a:lnTo>
                  <a:pt x="277289" y="300252"/>
                </a:lnTo>
                <a:lnTo>
                  <a:pt x="277279" y="567867"/>
                </a:lnTo>
                <a:lnTo>
                  <a:pt x="278399" y="570799"/>
                </a:lnTo>
                <a:lnTo>
                  <a:pt x="285143" y="577542"/>
                </a:lnTo>
                <a:lnTo>
                  <a:pt x="292399" y="577542"/>
                </a:lnTo>
                <a:lnTo>
                  <a:pt x="299142" y="570799"/>
                </a:lnTo>
                <a:lnTo>
                  <a:pt x="300263" y="567867"/>
                </a:lnTo>
                <a:lnTo>
                  <a:pt x="300252" y="300252"/>
                </a:lnTo>
                <a:lnTo>
                  <a:pt x="567877" y="300252"/>
                </a:lnTo>
                <a:lnTo>
                  <a:pt x="570820" y="299121"/>
                </a:lnTo>
                <a:lnTo>
                  <a:pt x="577542" y="292399"/>
                </a:lnTo>
                <a:lnTo>
                  <a:pt x="577542" y="285143"/>
                </a:lnTo>
                <a:lnTo>
                  <a:pt x="570809" y="278399"/>
                </a:lnTo>
                <a:lnTo>
                  <a:pt x="567867" y="277279"/>
                </a:lnTo>
                <a:lnTo>
                  <a:pt x="300252" y="277289"/>
                </a:lnTo>
                <a:lnTo>
                  <a:pt x="300263" y="9675"/>
                </a:lnTo>
                <a:lnTo>
                  <a:pt x="299142" y="6732"/>
                </a:lnTo>
                <a:lnTo>
                  <a:pt x="292409" y="10"/>
                </a:lnTo>
                <a:close/>
              </a:path>
            </a:pathLst>
          </a:cu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19"/>
          <p:cNvSpPr/>
          <p:nvPr/>
        </p:nvSpPr>
        <p:spPr>
          <a:xfrm>
            <a:off x="2344350" y="8626885"/>
            <a:ext cx="577850" cy="577850"/>
          </a:xfrm>
          <a:custGeom>
            <a:avLst/>
            <a:gdLst/>
            <a:ahLst/>
            <a:cxnLst/>
            <a:rect l="l" t="t" r="r" b="b"/>
            <a:pathLst>
              <a:path w="577850" h="577850" extrusionOk="0">
                <a:moveTo>
                  <a:pt x="292409" y="10"/>
                </a:moveTo>
                <a:lnTo>
                  <a:pt x="285143" y="0"/>
                </a:lnTo>
                <a:lnTo>
                  <a:pt x="278420" y="6722"/>
                </a:lnTo>
                <a:lnTo>
                  <a:pt x="277289" y="9664"/>
                </a:lnTo>
                <a:lnTo>
                  <a:pt x="277289" y="277289"/>
                </a:lnTo>
                <a:lnTo>
                  <a:pt x="9675" y="277279"/>
                </a:lnTo>
                <a:lnTo>
                  <a:pt x="6743" y="278399"/>
                </a:lnTo>
                <a:lnTo>
                  <a:pt x="0" y="285143"/>
                </a:lnTo>
                <a:lnTo>
                  <a:pt x="10" y="292409"/>
                </a:lnTo>
                <a:lnTo>
                  <a:pt x="6743" y="299142"/>
                </a:lnTo>
                <a:lnTo>
                  <a:pt x="9675" y="300263"/>
                </a:lnTo>
                <a:lnTo>
                  <a:pt x="277289" y="300252"/>
                </a:lnTo>
                <a:lnTo>
                  <a:pt x="277279" y="567867"/>
                </a:lnTo>
                <a:lnTo>
                  <a:pt x="278399" y="570799"/>
                </a:lnTo>
                <a:lnTo>
                  <a:pt x="285143" y="577542"/>
                </a:lnTo>
                <a:lnTo>
                  <a:pt x="292399" y="577542"/>
                </a:lnTo>
                <a:lnTo>
                  <a:pt x="299142" y="570799"/>
                </a:lnTo>
                <a:lnTo>
                  <a:pt x="300263" y="567867"/>
                </a:lnTo>
                <a:lnTo>
                  <a:pt x="300252" y="300252"/>
                </a:lnTo>
                <a:lnTo>
                  <a:pt x="567877" y="300252"/>
                </a:lnTo>
                <a:lnTo>
                  <a:pt x="570820" y="299121"/>
                </a:lnTo>
                <a:lnTo>
                  <a:pt x="577542" y="292399"/>
                </a:lnTo>
                <a:lnTo>
                  <a:pt x="577542" y="285143"/>
                </a:lnTo>
                <a:lnTo>
                  <a:pt x="570809" y="278399"/>
                </a:lnTo>
                <a:lnTo>
                  <a:pt x="567867" y="277279"/>
                </a:lnTo>
                <a:lnTo>
                  <a:pt x="300252" y="277289"/>
                </a:lnTo>
                <a:lnTo>
                  <a:pt x="300263" y="9675"/>
                </a:lnTo>
                <a:lnTo>
                  <a:pt x="299142" y="6732"/>
                </a:lnTo>
                <a:lnTo>
                  <a:pt x="292409" y="10"/>
                </a:lnTo>
                <a:close/>
              </a:path>
            </a:pathLst>
          </a:cu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1" name="Google Shape;41;p19"/>
          <p:cNvPicPr preferRelativeResize="0"/>
          <p:nvPr/>
        </p:nvPicPr>
        <p:blipFill rotWithShape="1">
          <a:blip r:embed="rId2">
            <a:alphaModFix/>
          </a:blip>
          <a:srcRect/>
          <a:stretch/>
        </p:blipFill>
        <p:spPr>
          <a:xfrm>
            <a:off x="1803777" y="4868961"/>
            <a:ext cx="18300322" cy="6439594"/>
          </a:xfrm>
          <a:prstGeom prst="rect">
            <a:avLst/>
          </a:prstGeom>
          <a:noFill/>
          <a:ln>
            <a:noFill/>
          </a:ln>
        </p:spPr>
      </p:pic>
      <p:sp>
        <p:nvSpPr>
          <p:cNvPr id="42" name="Google Shape;42;p19"/>
          <p:cNvSpPr txBox="1">
            <a:spLocks noGrp="1"/>
          </p:cNvSpPr>
          <p:nvPr>
            <p:ph type="title"/>
          </p:nvPr>
        </p:nvSpPr>
        <p:spPr>
          <a:xfrm>
            <a:off x="3758565" y="2751614"/>
            <a:ext cx="12586969" cy="930275"/>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5900" b="0" i="0">
                <a:solidFill>
                  <a:srgbClr val="0B152D"/>
                </a:solidFill>
                <a:latin typeface="Barlow Light"/>
                <a:ea typeface="Barlow Light"/>
                <a:cs typeface="Barlow Light"/>
                <a:sym typeface="Barlow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9"/>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9"/>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9"/>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4"/>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7;p14"/>
          <p:cNvSpPr txBox="1">
            <a:spLocks noGrp="1"/>
          </p:cNvSpPr>
          <p:nvPr>
            <p:ph type="title"/>
          </p:nvPr>
        </p:nvSpPr>
        <p:spPr>
          <a:xfrm>
            <a:off x="3758565" y="2751614"/>
            <a:ext cx="12586969" cy="930275"/>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4"/>
          <p:cNvSpPr txBox="1">
            <a:spLocks noGrp="1"/>
          </p:cNvSpPr>
          <p:nvPr>
            <p:ph type="body" idx="1"/>
          </p:nvPr>
        </p:nvSpPr>
        <p:spPr>
          <a:xfrm>
            <a:off x="5757754" y="3463634"/>
            <a:ext cx="8588590" cy="5238750"/>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5900" b="0" i="0" u="none" strike="noStrike" cap="none">
                <a:solidFill>
                  <a:schemeClr val="lt1"/>
                </a:solidFill>
                <a:latin typeface="Barlow Light"/>
                <a:ea typeface="Barlow Light"/>
                <a:cs typeface="Barlow Light"/>
                <a:sym typeface="Barlow Light"/>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9" name="Google Shape;9;p14"/>
          <p:cNvSpPr txBox="1">
            <a:spLocks noGrp="1"/>
          </p:cNvSpPr>
          <p:nvPr>
            <p:ph type="ftr" idx="11"/>
          </p:nvPr>
        </p:nvSpPr>
        <p:spPr>
          <a:xfrm>
            <a:off x="6835394" y="10517696"/>
            <a:ext cx="6433312" cy="565467"/>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0" name="Google Shape;10;p14"/>
          <p:cNvSpPr txBox="1">
            <a:spLocks noGrp="1"/>
          </p:cNvSpPr>
          <p:nvPr>
            <p:ph type="dt" idx="10"/>
          </p:nvPr>
        </p:nvSpPr>
        <p:spPr>
          <a:xfrm>
            <a:off x="1005205" y="10517696"/>
            <a:ext cx="4623943" cy="565467"/>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4"/>
          <p:cNvSpPr txBox="1">
            <a:spLocks noGrp="1"/>
          </p:cNvSpPr>
          <p:nvPr>
            <p:ph type="sldNum" idx="12"/>
          </p:nvPr>
        </p:nvSpPr>
        <p:spPr>
          <a:xfrm>
            <a:off x="19458688" y="10667603"/>
            <a:ext cx="318134" cy="327025"/>
          </a:xfrm>
          <a:prstGeom prst="rect">
            <a:avLst/>
          </a:prstGeom>
          <a:noFill/>
          <a:ln>
            <a:noFill/>
          </a:ln>
        </p:spPr>
        <p:txBody>
          <a:bodyPr spcFirstLastPara="1" wrap="square" lIns="0" tIns="0" rIns="0" bIns="0" anchor="t" anchorCtr="0">
            <a:spAutoFit/>
          </a:bodyPr>
          <a:lstStyle>
            <a:lvl1pPr marL="38100" marR="0" lvl="0"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1pPr>
            <a:lvl2pPr marL="38100" marR="0" lvl="1"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2pPr>
            <a:lvl3pPr marL="38100" marR="0" lvl="2"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3pPr>
            <a:lvl4pPr marL="38100" marR="0" lvl="3"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4pPr>
            <a:lvl5pPr marL="38100" marR="0" lvl="4"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5pPr>
            <a:lvl6pPr marL="38100" marR="0" lvl="5"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6pPr>
            <a:lvl7pPr marL="38100" marR="0" lvl="6"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7pPr>
            <a:lvl8pPr marL="38100" marR="0" lvl="7"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8pPr>
            <a:lvl9pPr marL="38100" marR="0" lvl="8" indent="0" algn="l" rtl="0">
              <a:lnSpc>
                <a:spcPct val="100000"/>
              </a:lnSpc>
              <a:spcBef>
                <a:spcPts val="0"/>
              </a:spcBef>
              <a:spcAft>
                <a:spcPts val="0"/>
              </a:spcAft>
              <a:buClr>
                <a:srgbClr val="000000"/>
              </a:buClr>
              <a:buSzPts val="1950"/>
              <a:buFont typeface="Arial"/>
              <a:buNone/>
              <a:defRPr sz="1950" b="0" i="0" u="none" strike="noStrike" cap="none">
                <a:solidFill>
                  <a:srgbClr val="75818B"/>
                </a:solidFill>
                <a:latin typeface="Barlow Light"/>
                <a:ea typeface="Barlow Light"/>
                <a:cs typeface="Barlow Light"/>
                <a:sym typeface="Barlow Light"/>
              </a:defRPr>
            </a:lvl9pPr>
          </a:lstStyle>
          <a:p>
            <a:pPr marL="38100" lvl="0" indent="0" algn="l"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1710D29A-5AB2-0259-E526-29FADC3A886E}"/>
              </a:ext>
            </a:extLst>
          </p:cNvPr>
          <p:cNvGraphicFramePr/>
          <p:nvPr>
            <p:extLst>
              <p:ext uri="{D42A27DB-BD31-4B8C-83A1-F6EECF244321}">
                <p14:modId xmlns:p14="http://schemas.microsoft.com/office/powerpoint/2010/main" val="1843222486"/>
              </p:ext>
            </p:extLst>
          </p:nvPr>
        </p:nvGraphicFramePr>
        <p:xfrm>
          <a:off x="1172247" y="3808327"/>
          <a:ext cx="15607192" cy="25487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2" name="Google Shape;52;p1"/>
          <p:cNvSpPr/>
          <p:nvPr/>
        </p:nvSpPr>
        <p:spPr>
          <a:xfrm>
            <a:off x="16490514" y="2302471"/>
            <a:ext cx="577850" cy="577850"/>
          </a:xfrm>
          <a:custGeom>
            <a:avLst/>
            <a:gdLst/>
            <a:ahLst/>
            <a:cxnLst/>
            <a:rect l="l" t="t" r="r" b="b"/>
            <a:pathLst>
              <a:path w="577850" h="577850" extrusionOk="0">
                <a:moveTo>
                  <a:pt x="292409" y="10"/>
                </a:moveTo>
                <a:lnTo>
                  <a:pt x="285143" y="0"/>
                </a:lnTo>
                <a:lnTo>
                  <a:pt x="278420" y="6722"/>
                </a:lnTo>
                <a:lnTo>
                  <a:pt x="277289" y="9664"/>
                </a:lnTo>
                <a:lnTo>
                  <a:pt x="277289" y="277289"/>
                </a:lnTo>
                <a:lnTo>
                  <a:pt x="9675" y="277279"/>
                </a:lnTo>
                <a:lnTo>
                  <a:pt x="6743" y="278399"/>
                </a:lnTo>
                <a:lnTo>
                  <a:pt x="0" y="285143"/>
                </a:lnTo>
                <a:lnTo>
                  <a:pt x="10" y="292409"/>
                </a:lnTo>
                <a:lnTo>
                  <a:pt x="6743" y="299142"/>
                </a:lnTo>
                <a:lnTo>
                  <a:pt x="9675" y="300263"/>
                </a:lnTo>
                <a:lnTo>
                  <a:pt x="277289" y="300252"/>
                </a:lnTo>
                <a:lnTo>
                  <a:pt x="277279" y="567867"/>
                </a:lnTo>
                <a:lnTo>
                  <a:pt x="278399" y="570799"/>
                </a:lnTo>
                <a:lnTo>
                  <a:pt x="285143" y="577542"/>
                </a:lnTo>
                <a:lnTo>
                  <a:pt x="292399" y="577542"/>
                </a:lnTo>
                <a:lnTo>
                  <a:pt x="299142" y="570799"/>
                </a:lnTo>
                <a:lnTo>
                  <a:pt x="300263" y="567867"/>
                </a:lnTo>
                <a:lnTo>
                  <a:pt x="300252" y="300252"/>
                </a:lnTo>
                <a:lnTo>
                  <a:pt x="567877" y="300252"/>
                </a:lnTo>
                <a:lnTo>
                  <a:pt x="570820" y="299121"/>
                </a:lnTo>
                <a:lnTo>
                  <a:pt x="577542" y="292399"/>
                </a:lnTo>
                <a:lnTo>
                  <a:pt x="577542" y="285143"/>
                </a:lnTo>
                <a:lnTo>
                  <a:pt x="570809" y="278399"/>
                </a:lnTo>
                <a:lnTo>
                  <a:pt x="567867" y="277279"/>
                </a:lnTo>
                <a:lnTo>
                  <a:pt x="300252" y="277289"/>
                </a:lnTo>
                <a:lnTo>
                  <a:pt x="300263" y="9675"/>
                </a:lnTo>
                <a:lnTo>
                  <a:pt x="299142" y="6732"/>
                </a:lnTo>
                <a:lnTo>
                  <a:pt x="292409" y="10"/>
                </a:lnTo>
                <a:close/>
              </a:path>
            </a:pathLst>
          </a:cu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 name="Google Shape;137;p6">
            <a:extLst>
              <a:ext uri="{FF2B5EF4-FFF2-40B4-BE49-F238E27FC236}">
                <a16:creationId xmlns:a16="http://schemas.microsoft.com/office/drawing/2014/main" id="{74CA42F6-A198-FB2A-9E96-469CF1EADC34}"/>
              </a:ext>
            </a:extLst>
          </p:cNvPr>
          <p:cNvGrpSpPr/>
          <p:nvPr/>
        </p:nvGrpSpPr>
        <p:grpSpPr>
          <a:xfrm>
            <a:off x="8427725" y="308571"/>
            <a:ext cx="11676375" cy="6048542"/>
            <a:chOff x="4188354" y="376951"/>
            <a:chExt cx="15915745" cy="10350365"/>
          </a:xfrm>
        </p:grpSpPr>
        <p:pic>
          <p:nvPicPr>
            <p:cNvPr id="5" name="Google Shape;138;p6">
              <a:extLst>
                <a:ext uri="{FF2B5EF4-FFF2-40B4-BE49-F238E27FC236}">
                  <a16:creationId xmlns:a16="http://schemas.microsoft.com/office/drawing/2014/main" id="{ECF4C1A3-FFC5-9588-6B39-8AE5FEA5A445}"/>
                </a:ext>
              </a:extLst>
            </p:cNvPr>
            <p:cNvPicPr preferRelativeResize="0"/>
            <p:nvPr/>
          </p:nvPicPr>
          <p:blipFill rotWithShape="1">
            <a:blip r:embed="rId8">
              <a:alphaModFix/>
            </a:blip>
            <a:srcRect/>
            <a:stretch/>
          </p:blipFill>
          <p:spPr>
            <a:xfrm>
              <a:off x="4188354" y="376951"/>
              <a:ext cx="15915745" cy="10350365"/>
            </a:xfrm>
            <a:prstGeom prst="rect">
              <a:avLst/>
            </a:prstGeom>
            <a:noFill/>
            <a:ln>
              <a:noFill/>
            </a:ln>
          </p:spPr>
        </p:pic>
        <p:sp>
          <p:nvSpPr>
            <p:cNvPr id="6" name="Google Shape;139;p6">
              <a:extLst>
                <a:ext uri="{FF2B5EF4-FFF2-40B4-BE49-F238E27FC236}">
                  <a16:creationId xmlns:a16="http://schemas.microsoft.com/office/drawing/2014/main" id="{33228044-059E-B684-0D23-29B4E25E5A10}"/>
                </a:ext>
              </a:extLst>
            </p:cNvPr>
            <p:cNvSpPr/>
            <p:nvPr/>
          </p:nvSpPr>
          <p:spPr>
            <a:xfrm>
              <a:off x="10321617" y="5941297"/>
              <a:ext cx="347345" cy="173990"/>
            </a:xfrm>
            <a:custGeom>
              <a:avLst/>
              <a:gdLst/>
              <a:ahLst/>
              <a:cxnLst/>
              <a:rect l="l" t="t" r="r" b="b"/>
              <a:pathLst>
                <a:path w="347345" h="173989" extrusionOk="0">
                  <a:moveTo>
                    <a:pt x="262327" y="0"/>
                  </a:moveTo>
                  <a:lnTo>
                    <a:pt x="255793" y="0"/>
                  </a:lnTo>
                  <a:lnTo>
                    <a:pt x="252264" y="3518"/>
                  </a:lnTo>
                  <a:lnTo>
                    <a:pt x="252264" y="10062"/>
                  </a:lnTo>
                  <a:lnTo>
                    <a:pt x="253144" y="12041"/>
                  </a:lnTo>
                  <a:lnTo>
                    <a:pt x="319948" y="78824"/>
                  </a:lnTo>
                  <a:lnTo>
                    <a:pt x="3539" y="78824"/>
                  </a:lnTo>
                  <a:lnTo>
                    <a:pt x="0" y="82353"/>
                  </a:lnTo>
                  <a:lnTo>
                    <a:pt x="0" y="91075"/>
                  </a:lnTo>
                  <a:lnTo>
                    <a:pt x="3539" y="94593"/>
                  </a:lnTo>
                  <a:lnTo>
                    <a:pt x="319948" y="94593"/>
                  </a:lnTo>
                  <a:lnTo>
                    <a:pt x="253144" y="161398"/>
                  </a:lnTo>
                  <a:lnTo>
                    <a:pt x="252264" y="163366"/>
                  </a:lnTo>
                  <a:lnTo>
                    <a:pt x="252264" y="169900"/>
                  </a:lnTo>
                  <a:lnTo>
                    <a:pt x="255793" y="173418"/>
                  </a:lnTo>
                  <a:lnTo>
                    <a:pt x="262327" y="173418"/>
                  </a:lnTo>
                  <a:lnTo>
                    <a:pt x="264285" y="172549"/>
                  </a:lnTo>
                  <a:lnTo>
                    <a:pt x="345968" y="90866"/>
                  </a:lnTo>
                  <a:lnTo>
                    <a:pt x="346858" y="88897"/>
                  </a:lnTo>
                  <a:lnTo>
                    <a:pt x="346858" y="84541"/>
                  </a:lnTo>
                  <a:lnTo>
                    <a:pt x="345968" y="82562"/>
                  </a:lnTo>
                  <a:lnTo>
                    <a:pt x="344544" y="81138"/>
                  </a:lnTo>
                  <a:lnTo>
                    <a:pt x="264285" y="890"/>
                  </a:lnTo>
                  <a:lnTo>
                    <a:pt x="262327"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 name="TextBox 6">
            <a:extLst>
              <a:ext uri="{FF2B5EF4-FFF2-40B4-BE49-F238E27FC236}">
                <a16:creationId xmlns:a16="http://schemas.microsoft.com/office/drawing/2014/main" id="{D1C58B87-361E-9CC0-CE83-1CBE8C04F1C7}"/>
              </a:ext>
            </a:extLst>
          </p:cNvPr>
          <p:cNvSpPr txBox="1"/>
          <p:nvPr/>
        </p:nvSpPr>
        <p:spPr>
          <a:xfrm>
            <a:off x="1524000" y="7670800"/>
            <a:ext cx="13589000" cy="3000437"/>
          </a:xfrm>
          <a:prstGeom prst="rect">
            <a:avLst/>
          </a:prstGeom>
          <a:noFill/>
        </p:spPr>
        <p:txBody>
          <a:bodyPr wrap="square" rtlCol="0">
            <a:spAutoFit/>
          </a:bodyPr>
          <a:lstStyle/>
          <a:p>
            <a:pPr marR="0" lvl="0">
              <a:lnSpc>
                <a:spcPct val="107000"/>
              </a:lnSpc>
              <a:spcBef>
                <a:spcPts val="0"/>
              </a:spcBef>
              <a:spcAft>
                <a:spcPts val="0"/>
              </a:spcAft>
            </a:pPr>
            <a:r>
              <a:rPr lang="en-IN" sz="3600" dirty="0">
                <a:solidFill>
                  <a:schemeClr val="bg1"/>
                </a:solidFill>
                <a:effectLst/>
                <a:latin typeface="Barlow" pitchFamily="2" charset="77"/>
                <a:ea typeface="Calibri" panose="020F0502020204030204" pitchFamily="34" charset="0"/>
                <a:cs typeface="Times New Roman" panose="02020603050405020304" pitchFamily="18" charset="0"/>
              </a:rPr>
              <a:t>GROUP 5</a:t>
            </a:r>
          </a:p>
          <a:p>
            <a:pPr marL="571500" marR="0" lvl="0" indent="-571500">
              <a:lnSpc>
                <a:spcPct val="107000"/>
              </a:lnSpc>
              <a:spcBef>
                <a:spcPts val="0"/>
              </a:spcBef>
              <a:spcAft>
                <a:spcPts val="0"/>
              </a:spcAft>
              <a:buClr>
                <a:schemeClr val="bg1"/>
              </a:buClr>
              <a:buFont typeface="Arial" panose="020B0604020202020204" pitchFamily="34" charset="0"/>
              <a:buChar char="•"/>
            </a:pPr>
            <a:r>
              <a:rPr lang="en-IN" sz="3600" dirty="0" err="1">
                <a:solidFill>
                  <a:schemeClr val="bg1"/>
                </a:solidFill>
                <a:effectLst/>
                <a:latin typeface="Barlow" pitchFamily="2" charset="77"/>
                <a:ea typeface="Calibri" panose="020F0502020204030204" pitchFamily="34" charset="0"/>
                <a:cs typeface="Times New Roman" panose="02020603050405020304" pitchFamily="18" charset="0"/>
              </a:rPr>
              <a:t>Tejas</a:t>
            </a:r>
            <a:r>
              <a:rPr lang="en-IN" sz="3600" dirty="0">
                <a:solidFill>
                  <a:schemeClr val="bg1"/>
                </a:solidFill>
                <a:effectLst/>
                <a:latin typeface="Barlow" pitchFamily="2" charset="77"/>
                <a:ea typeface="Calibri" panose="020F0502020204030204" pitchFamily="34" charset="0"/>
                <a:cs typeface="Times New Roman" panose="02020603050405020304" pitchFamily="18" charset="0"/>
              </a:rPr>
              <a:t> </a:t>
            </a:r>
            <a:r>
              <a:rPr lang="en-US" sz="3600" dirty="0">
                <a:solidFill>
                  <a:schemeClr val="bg1"/>
                </a:solidFill>
                <a:latin typeface="Barlow" pitchFamily="2" charset="77"/>
                <a:cs typeface="Times New Roman" panose="02020603050405020304" pitchFamily="18" charset="0"/>
              </a:rPr>
              <a:t>Vishwanath </a:t>
            </a:r>
            <a:r>
              <a:rPr lang="en-US" sz="3600" dirty="0" err="1">
                <a:solidFill>
                  <a:schemeClr val="bg1"/>
                </a:solidFill>
                <a:latin typeface="Barlow" pitchFamily="2" charset="77"/>
                <a:cs typeface="Times New Roman" panose="02020603050405020304" pitchFamily="18" charset="0"/>
              </a:rPr>
              <a:t>Gawade</a:t>
            </a:r>
            <a:endParaRPr lang="en-US" sz="3600" dirty="0">
              <a:solidFill>
                <a:schemeClr val="bg1"/>
              </a:solidFill>
              <a:latin typeface="Barlow" pitchFamily="2" charset="77"/>
              <a:cs typeface="Times New Roman" panose="02020603050405020304" pitchFamily="18" charset="0"/>
            </a:endParaRPr>
          </a:p>
          <a:p>
            <a:pPr marL="571500" marR="0" lvl="0" indent="-571500">
              <a:lnSpc>
                <a:spcPct val="107000"/>
              </a:lnSpc>
              <a:spcBef>
                <a:spcPts val="0"/>
              </a:spcBef>
              <a:spcAft>
                <a:spcPts val="0"/>
              </a:spcAft>
              <a:buClr>
                <a:schemeClr val="bg1"/>
              </a:buClr>
              <a:buFont typeface="Arial" panose="020B0604020202020204" pitchFamily="34" charset="0"/>
              <a:buChar char="•"/>
            </a:pPr>
            <a:r>
              <a:rPr lang="en-IN" sz="3600" dirty="0">
                <a:solidFill>
                  <a:schemeClr val="bg1"/>
                </a:solidFill>
                <a:effectLst/>
                <a:latin typeface="Barlow" pitchFamily="2" charset="77"/>
                <a:ea typeface="Calibri" panose="020F0502020204030204" pitchFamily="34" charset="0"/>
                <a:cs typeface="Times New Roman" panose="02020603050405020304" pitchFamily="18" charset="0"/>
              </a:rPr>
              <a:t>Chintan Patel</a:t>
            </a:r>
            <a:endParaRPr lang="en-US" sz="3600" dirty="0">
              <a:solidFill>
                <a:schemeClr val="bg1"/>
              </a:solidFill>
              <a:latin typeface="Barlow" pitchFamily="2" charset="77"/>
              <a:ea typeface="Calibri" panose="020F0502020204030204" pitchFamily="34" charset="0"/>
              <a:cs typeface="Times New Roman" panose="02020603050405020304" pitchFamily="18" charset="0"/>
            </a:endParaRPr>
          </a:p>
          <a:p>
            <a:pPr marL="571500" marR="0" lvl="0" indent="-571500">
              <a:lnSpc>
                <a:spcPct val="107000"/>
              </a:lnSpc>
              <a:spcBef>
                <a:spcPts val="0"/>
              </a:spcBef>
              <a:spcAft>
                <a:spcPts val="0"/>
              </a:spcAft>
              <a:buClr>
                <a:schemeClr val="bg1"/>
              </a:buClr>
              <a:buFont typeface="Arial" panose="020B0604020202020204" pitchFamily="34" charset="0"/>
              <a:buChar char="•"/>
            </a:pPr>
            <a:r>
              <a:rPr lang="en-IN" sz="3600" dirty="0" err="1">
                <a:solidFill>
                  <a:schemeClr val="bg1"/>
                </a:solidFill>
                <a:effectLst/>
                <a:latin typeface="Barlow" pitchFamily="2" charset="77"/>
                <a:ea typeface="Calibri" panose="020F0502020204030204" pitchFamily="34" charset="0"/>
                <a:cs typeface="Times New Roman" panose="02020603050405020304" pitchFamily="18" charset="0"/>
              </a:rPr>
              <a:t>Prasun</a:t>
            </a:r>
            <a:r>
              <a:rPr lang="en-IN" sz="3600" dirty="0">
                <a:solidFill>
                  <a:schemeClr val="bg1"/>
                </a:solidFill>
                <a:latin typeface="Barlow" pitchFamily="2" charset="77"/>
                <a:cs typeface="Times New Roman" panose="02020603050405020304" pitchFamily="18" charset="0"/>
              </a:rPr>
              <a:t> </a:t>
            </a:r>
            <a:r>
              <a:rPr lang="en-US" sz="3600" dirty="0">
                <a:solidFill>
                  <a:schemeClr val="bg1"/>
                </a:solidFill>
                <a:latin typeface="Barlow" pitchFamily="2" charset="77"/>
                <a:cs typeface="Times New Roman" panose="02020603050405020304" pitchFamily="18" charset="0"/>
              </a:rPr>
              <a:t>Abhishek Sanjay Kumar Singh</a:t>
            </a:r>
          </a:p>
          <a:p>
            <a:pPr marL="571500" marR="0" lvl="0" indent="-571500">
              <a:lnSpc>
                <a:spcPct val="107000"/>
              </a:lnSpc>
              <a:spcBef>
                <a:spcPts val="0"/>
              </a:spcBef>
              <a:spcAft>
                <a:spcPts val="800"/>
              </a:spcAft>
              <a:buClr>
                <a:schemeClr val="bg1"/>
              </a:buClr>
              <a:buFont typeface="Arial" panose="020B0604020202020204" pitchFamily="34" charset="0"/>
              <a:buChar char="•"/>
            </a:pPr>
            <a:r>
              <a:rPr lang="en-IN" sz="3600" dirty="0" err="1">
                <a:solidFill>
                  <a:schemeClr val="bg1"/>
                </a:solidFill>
                <a:effectLst/>
                <a:latin typeface="Barlow" pitchFamily="2" charset="77"/>
                <a:ea typeface="Calibri" panose="020F0502020204030204" pitchFamily="34" charset="0"/>
                <a:cs typeface="Times New Roman" panose="02020603050405020304" pitchFamily="18" charset="0"/>
              </a:rPr>
              <a:t>Malvika</a:t>
            </a:r>
            <a:r>
              <a:rPr lang="en-IN" sz="3600" dirty="0">
                <a:solidFill>
                  <a:schemeClr val="bg1"/>
                </a:solidFill>
                <a:effectLst/>
                <a:latin typeface="Barlow" pitchFamily="2" charset="77"/>
                <a:ea typeface="Calibri" panose="020F0502020204030204" pitchFamily="34" charset="0"/>
                <a:cs typeface="Times New Roman" panose="02020603050405020304" pitchFamily="18" charset="0"/>
              </a:rPr>
              <a:t> Diwan</a:t>
            </a:r>
            <a:endParaRPr lang="en-US" sz="3600" dirty="0">
              <a:solidFill>
                <a:schemeClr val="bg1"/>
              </a:solidFill>
              <a:effectLst/>
              <a:latin typeface="Barlow" pitchFamily="2" charset="77"/>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690BD7D2-C867-1BD2-7F34-A27F07C0B59E}"/>
              </a:ext>
            </a:extLst>
          </p:cNvPr>
          <p:cNvSpPr txBox="1"/>
          <p:nvPr/>
        </p:nvSpPr>
        <p:spPr>
          <a:xfrm>
            <a:off x="876300" y="495300"/>
            <a:ext cx="6953250" cy="1938992"/>
          </a:xfrm>
          <a:prstGeom prst="rect">
            <a:avLst/>
          </a:prstGeom>
          <a:noFill/>
        </p:spPr>
        <p:txBody>
          <a:bodyPr wrap="square" rtlCol="0">
            <a:spAutoFit/>
          </a:bodyPr>
          <a:lstStyle/>
          <a:p>
            <a:r>
              <a:rPr lang="en-IN" sz="4000" dirty="0">
                <a:solidFill>
                  <a:schemeClr val="bg1"/>
                </a:solidFill>
                <a:effectLst/>
                <a:latin typeface="Helvetica Neue" panose="02000503000000020004" pitchFamily="2" charset="0"/>
              </a:rPr>
              <a:t>IST 687: </a:t>
            </a:r>
          </a:p>
          <a:p>
            <a:r>
              <a:rPr lang="en-IN" sz="4000" dirty="0">
                <a:solidFill>
                  <a:schemeClr val="bg1"/>
                </a:solidFill>
                <a:effectLst/>
                <a:latin typeface="Helvetica Neue" panose="02000503000000020004" pitchFamily="2" charset="0"/>
              </a:rPr>
              <a:t>Introduction to Data Science Final Project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97"/>
        <p:cNvGrpSpPr/>
        <p:nvPr/>
      </p:nvGrpSpPr>
      <p:grpSpPr>
        <a:xfrm>
          <a:off x="0" y="0"/>
          <a:ext cx="0" cy="0"/>
          <a:chOff x="0" y="0"/>
          <a:chExt cx="0" cy="0"/>
        </a:xfrm>
      </p:grpSpPr>
      <p:sp>
        <p:nvSpPr>
          <p:cNvPr id="198" name="Google Shape;198;p9"/>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9"/>
          <p:cNvSpPr txBox="1">
            <a:spLocks noGrp="1"/>
          </p:cNvSpPr>
          <p:nvPr>
            <p:ph type="body" idx="1"/>
          </p:nvPr>
        </p:nvSpPr>
        <p:spPr>
          <a:xfrm>
            <a:off x="10052050" y="3162008"/>
            <a:ext cx="8307057" cy="6477474"/>
          </a:xfrm>
          <a:prstGeom prst="rect">
            <a:avLst/>
          </a:prstGeom>
          <a:noFill/>
          <a:ln>
            <a:noFill/>
          </a:ln>
        </p:spPr>
        <p:txBody>
          <a:bodyPr spcFirstLastPara="1" wrap="square" lIns="0" tIns="11425" rIns="0" bIns="0" anchor="t" anchorCtr="0">
            <a:spAutoFit/>
          </a:bodyPr>
          <a:lstStyle/>
          <a:p>
            <a:pPr marL="12065" marR="5080" lvl="0" indent="-635" rtl="0">
              <a:lnSpc>
                <a:spcPct val="100600"/>
              </a:lnSpc>
              <a:spcBef>
                <a:spcPts val="0"/>
              </a:spcBef>
              <a:spcAft>
                <a:spcPts val="0"/>
              </a:spcAft>
              <a:buSzPts val="1400"/>
              <a:buNone/>
            </a:pPr>
            <a:r>
              <a:rPr lang="en-US" sz="3200" dirty="0">
                <a:latin typeface="Archivo"/>
                <a:ea typeface="Archivo"/>
                <a:cs typeface="Archivo"/>
                <a:sym typeface="Archivo"/>
              </a:rPr>
              <a:t>People that are physically active on a regular basis are observed to have lower medical costs than those that do not.</a:t>
            </a:r>
          </a:p>
          <a:p>
            <a:pPr marL="12065" marR="5080" lvl="0" indent="-635" rtl="0">
              <a:lnSpc>
                <a:spcPct val="100600"/>
              </a:lnSpc>
              <a:spcBef>
                <a:spcPts val="0"/>
              </a:spcBef>
              <a:spcAft>
                <a:spcPts val="0"/>
              </a:spcAft>
              <a:buSzPts val="1400"/>
              <a:buNone/>
            </a:pPr>
            <a:endParaRPr lang="en-US" sz="3200" dirty="0">
              <a:latin typeface="Archivo"/>
              <a:ea typeface="Archivo"/>
              <a:cs typeface="Archivo"/>
              <a:sym typeface="Archivo"/>
            </a:endParaRPr>
          </a:p>
          <a:p>
            <a:pPr marL="12065" marR="5080" lvl="0" indent="-635" rtl="0">
              <a:lnSpc>
                <a:spcPct val="100600"/>
              </a:lnSpc>
              <a:spcBef>
                <a:spcPts val="0"/>
              </a:spcBef>
              <a:spcAft>
                <a:spcPts val="0"/>
              </a:spcAft>
              <a:buSzPts val="1400"/>
              <a:buNone/>
            </a:pPr>
            <a:r>
              <a:rPr lang="en-US" sz="3200" dirty="0">
                <a:latin typeface="Archivo"/>
                <a:ea typeface="Archivo"/>
                <a:cs typeface="Archivo"/>
                <a:sym typeface="Archivo"/>
              </a:rPr>
              <a:t>EXERCISE! We hate it but - in the long run this can save you pain and the money in your pockets!</a:t>
            </a:r>
          </a:p>
          <a:p>
            <a:pPr marL="12065" marR="5080" lvl="0" indent="-635" rtl="0">
              <a:lnSpc>
                <a:spcPct val="100600"/>
              </a:lnSpc>
              <a:spcBef>
                <a:spcPts val="0"/>
              </a:spcBef>
              <a:spcAft>
                <a:spcPts val="0"/>
              </a:spcAft>
              <a:buSzPts val="1400"/>
              <a:buNone/>
            </a:pPr>
            <a:r>
              <a:rPr lang="en-US" sz="3200" dirty="0">
                <a:latin typeface="Archivo"/>
                <a:ea typeface="Archivo"/>
                <a:cs typeface="Archivo"/>
                <a:sym typeface="Archivo"/>
              </a:rPr>
              <a:t>The HMO can partner with the local gyms in the different localities and perhaps provide a discount or other incentives to its customers. This will encourage people to join the health clubs and live a longer healthy life! </a:t>
            </a:r>
          </a:p>
          <a:p>
            <a:pPr marL="12065" marR="5080" lvl="0" indent="-635" rtl="0">
              <a:lnSpc>
                <a:spcPct val="100600"/>
              </a:lnSpc>
              <a:spcBef>
                <a:spcPts val="0"/>
              </a:spcBef>
              <a:spcAft>
                <a:spcPts val="0"/>
              </a:spcAft>
              <a:buSzPts val="1400"/>
              <a:buNone/>
            </a:pPr>
            <a:endParaRPr lang="en-US" sz="3200" dirty="0">
              <a:latin typeface="Archivo"/>
              <a:ea typeface="Archivo"/>
              <a:cs typeface="Archivo"/>
              <a:sym typeface="Archivo"/>
            </a:endParaRPr>
          </a:p>
        </p:txBody>
      </p:sp>
      <p:sp>
        <p:nvSpPr>
          <p:cNvPr id="207" name="Google Shape;207;p9"/>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10</a:t>
            </a:fld>
            <a:endParaRPr/>
          </a:p>
        </p:txBody>
      </p:sp>
      <p:pic>
        <p:nvPicPr>
          <p:cNvPr id="204" name="Google Shape;204;p9"/>
          <p:cNvPicPr preferRelativeResize="0"/>
          <p:nvPr/>
        </p:nvPicPr>
        <p:blipFill rotWithShape="1">
          <a:blip r:embed="rId3">
            <a:alphaModFix/>
          </a:blip>
          <a:srcRect/>
          <a:stretch/>
        </p:blipFill>
        <p:spPr>
          <a:xfrm>
            <a:off x="0" y="5490908"/>
            <a:ext cx="15468557" cy="5818442"/>
          </a:xfrm>
          <a:prstGeom prst="rect">
            <a:avLst/>
          </a:prstGeom>
          <a:noFill/>
          <a:ln>
            <a:noFill/>
          </a:ln>
        </p:spPr>
      </p:pic>
      <p:sp>
        <p:nvSpPr>
          <p:cNvPr id="206" name="Google Shape;206;p9"/>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 name="Google Shape;146;p6">
            <a:extLst>
              <a:ext uri="{FF2B5EF4-FFF2-40B4-BE49-F238E27FC236}">
                <a16:creationId xmlns:a16="http://schemas.microsoft.com/office/drawing/2014/main" id="{5B912626-355A-4140-5A4C-1CDD2F8D71EE}"/>
              </a:ext>
            </a:extLst>
          </p:cNvPr>
          <p:cNvSpPr txBox="1">
            <a:spLocks/>
          </p:cNvSpPr>
          <p:nvPr/>
        </p:nvSpPr>
        <p:spPr>
          <a:xfrm>
            <a:off x="4761860" y="1128748"/>
            <a:ext cx="12383139" cy="1279269"/>
          </a:xfrm>
          <a:prstGeom prst="rect">
            <a:avLst/>
          </a:prstGeom>
          <a:noFill/>
          <a:ln>
            <a:noFill/>
          </a:ln>
        </p:spPr>
        <p:txBody>
          <a:bodyPr spcFirstLastPara="1" wrap="square" lIns="0" tIns="1205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marR="5080"/>
            <a:r>
              <a:rPr lang="en-US" sz="8250" b="1" dirty="0">
                <a:solidFill>
                  <a:srgbClr val="FFFFFF"/>
                </a:solidFill>
                <a:latin typeface="Barlow" pitchFamily="2" charset="77"/>
              </a:rPr>
              <a:t>ACTIONABLE INSIGHTS</a:t>
            </a:r>
            <a:endParaRPr lang="en-US" sz="8250" b="1" dirty="0">
              <a:latin typeface="Barlow" pitchFamily="2" charset="77"/>
            </a:endParaRPr>
          </a:p>
        </p:txBody>
      </p:sp>
      <p:pic>
        <p:nvPicPr>
          <p:cNvPr id="3" name="Picture 2">
            <a:extLst>
              <a:ext uri="{FF2B5EF4-FFF2-40B4-BE49-F238E27FC236}">
                <a16:creationId xmlns:a16="http://schemas.microsoft.com/office/drawing/2014/main" id="{0B4AB58F-8918-8063-C241-C471CE9E0813}"/>
              </a:ext>
            </a:extLst>
          </p:cNvPr>
          <p:cNvPicPr>
            <a:picLocks noChangeAspect="1"/>
          </p:cNvPicPr>
          <p:nvPr/>
        </p:nvPicPr>
        <p:blipFill>
          <a:blip r:embed="rId4"/>
          <a:stretch>
            <a:fillRect/>
          </a:stretch>
        </p:blipFill>
        <p:spPr>
          <a:xfrm>
            <a:off x="496570" y="3082891"/>
            <a:ext cx="9058910" cy="5735213"/>
          </a:xfrm>
          <a:prstGeom prst="rect">
            <a:avLst/>
          </a:prstGeom>
        </p:spPr>
      </p:pic>
    </p:spTree>
    <p:extLst>
      <p:ext uri="{BB962C8B-B14F-4D97-AF65-F5344CB8AC3E}">
        <p14:creationId xmlns:p14="http://schemas.microsoft.com/office/powerpoint/2010/main" val="34964986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97"/>
        <p:cNvGrpSpPr/>
        <p:nvPr/>
      </p:nvGrpSpPr>
      <p:grpSpPr>
        <a:xfrm>
          <a:off x="0" y="0"/>
          <a:ext cx="0" cy="0"/>
          <a:chOff x="0" y="0"/>
          <a:chExt cx="0" cy="0"/>
        </a:xfrm>
      </p:grpSpPr>
      <p:sp>
        <p:nvSpPr>
          <p:cNvPr id="198" name="Google Shape;198;p9"/>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9"/>
          <p:cNvSpPr txBox="1">
            <a:spLocks noGrp="1"/>
          </p:cNvSpPr>
          <p:nvPr>
            <p:ph type="body" idx="1"/>
          </p:nvPr>
        </p:nvSpPr>
        <p:spPr>
          <a:xfrm>
            <a:off x="10052050" y="3162008"/>
            <a:ext cx="8307057" cy="4985334"/>
          </a:xfrm>
          <a:prstGeom prst="rect">
            <a:avLst/>
          </a:prstGeom>
          <a:noFill/>
          <a:ln>
            <a:noFill/>
          </a:ln>
        </p:spPr>
        <p:txBody>
          <a:bodyPr spcFirstLastPara="1" wrap="square" lIns="0" tIns="11425" rIns="0" bIns="0" anchor="t" anchorCtr="0">
            <a:spAutoFit/>
          </a:bodyPr>
          <a:lstStyle/>
          <a:p>
            <a:pPr marL="12065" marR="5080" lvl="0" indent="-635" rtl="0">
              <a:lnSpc>
                <a:spcPct val="100600"/>
              </a:lnSpc>
              <a:spcBef>
                <a:spcPts val="0"/>
              </a:spcBef>
              <a:spcAft>
                <a:spcPts val="0"/>
              </a:spcAft>
              <a:buSzPts val="1400"/>
              <a:buNone/>
            </a:pPr>
            <a:r>
              <a:rPr lang="en-US" sz="3200" dirty="0">
                <a:latin typeface="Archivo"/>
                <a:ea typeface="Archivo"/>
                <a:cs typeface="Archivo"/>
                <a:sym typeface="Archivo"/>
              </a:rPr>
              <a:t>From our analysis, it is clear that smoking has a major effect on the medical expenses. </a:t>
            </a:r>
          </a:p>
          <a:p>
            <a:pPr marL="12065" marR="5080" lvl="0" indent="-635" rtl="0">
              <a:lnSpc>
                <a:spcPct val="100600"/>
              </a:lnSpc>
              <a:spcBef>
                <a:spcPts val="0"/>
              </a:spcBef>
              <a:spcAft>
                <a:spcPts val="0"/>
              </a:spcAft>
              <a:buSzPts val="1400"/>
              <a:buNone/>
            </a:pPr>
            <a:endParaRPr lang="en-US" sz="3200" dirty="0">
              <a:latin typeface="Archivo"/>
              <a:ea typeface="Archivo"/>
              <a:cs typeface="Archivo"/>
              <a:sym typeface="Archivo"/>
            </a:endParaRPr>
          </a:p>
          <a:p>
            <a:pPr marL="12065" marR="5080" lvl="0" indent="-635" rtl="0">
              <a:lnSpc>
                <a:spcPct val="100600"/>
              </a:lnSpc>
              <a:spcBef>
                <a:spcPts val="0"/>
              </a:spcBef>
              <a:spcAft>
                <a:spcPts val="0"/>
              </a:spcAft>
              <a:buSzPts val="1400"/>
              <a:buNone/>
            </a:pPr>
            <a:r>
              <a:rPr lang="en-US" sz="3200" dirty="0">
                <a:latin typeface="Archivo"/>
                <a:ea typeface="Archivo"/>
                <a:cs typeface="Archivo"/>
                <a:sym typeface="Archivo"/>
              </a:rPr>
              <a:t>Awareness campaigns can be conducted at areas where the number of individuals that smoke is observed to be higher.</a:t>
            </a:r>
          </a:p>
          <a:p>
            <a:pPr marL="12065" marR="5080" lvl="0" indent="-635" rtl="0">
              <a:lnSpc>
                <a:spcPct val="100600"/>
              </a:lnSpc>
              <a:spcBef>
                <a:spcPts val="0"/>
              </a:spcBef>
              <a:spcAft>
                <a:spcPts val="0"/>
              </a:spcAft>
              <a:buSzPts val="1400"/>
              <a:buNone/>
            </a:pPr>
            <a:endParaRPr lang="en-US" sz="3200" dirty="0">
              <a:latin typeface="Archivo"/>
              <a:ea typeface="Archivo"/>
              <a:cs typeface="Archivo"/>
              <a:sym typeface="Archivo"/>
            </a:endParaRPr>
          </a:p>
          <a:p>
            <a:pPr marL="12065" marR="5080" lvl="0" indent="-635" rtl="0">
              <a:lnSpc>
                <a:spcPct val="100600"/>
              </a:lnSpc>
              <a:spcBef>
                <a:spcPts val="0"/>
              </a:spcBef>
              <a:spcAft>
                <a:spcPts val="0"/>
              </a:spcAft>
              <a:buSzPts val="1400"/>
              <a:buNone/>
            </a:pPr>
            <a:r>
              <a:rPr lang="en-US" sz="3200" dirty="0">
                <a:latin typeface="Archivo"/>
                <a:ea typeface="Archivo"/>
                <a:cs typeface="Archivo"/>
                <a:sym typeface="Archivo"/>
              </a:rPr>
              <a:t>Regular health checkups for citizens needs to be promoted to bring down the risk of health issues related to smoking. </a:t>
            </a:r>
          </a:p>
        </p:txBody>
      </p:sp>
      <p:sp>
        <p:nvSpPr>
          <p:cNvPr id="207" name="Google Shape;207;p9"/>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11</a:t>
            </a:fld>
            <a:endParaRPr/>
          </a:p>
        </p:txBody>
      </p:sp>
      <p:pic>
        <p:nvPicPr>
          <p:cNvPr id="204" name="Google Shape;204;p9"/>
          <p:cNvPicPr preferRelativeResize="0"/>
          <p:nvPr/>
        </p:nvPicPr>
        <p:blipFill rotWithShape="1">
          <a:blip r:embed="rId3">
            <a:alphaModFix/>
          </a:blip>
          <a:srcRect/>
          <a:stretch/>
        </p:blipFill>
        <p:spPr>
          <a:xfrm>
            <a:off x="0" y="6789420"/>
            <a:ext cx="14287499" cy="4519930"/>
          </a:xfrm>
          <a:prstGeom prst="rect">
            <a:avLst/>
          </a:prstGeom>
          <a:noFill/>
          <a:ln>
            <a:noFill/>
          </a:ln>
        </p:spPr>
      </p:pic>
      <p:sp>
        <p:nvSpPr>
          <p:cNvPr id="206" name="Google Shape;206;p9"/>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 name="Google Shape;146;p6">
            <a:extLst>
              <a:ext uri="{FF2B5EF4-FFF2-40B4-BE49-F238E27FC236}">
                <a16:creationId xmlns:a16="http://schemas.microsoft.com/office/drawing/2014/main" id="{5B912626-355A-4140-5A4C-1CDD2F8D71EE}"/>
              </a:ext>
            </a:extLst>
          </p:cNvPr>
          <p:cNvSpPr txBox="1">
            <a:spLocks/>
          </p:cNvSpPr>
          <p:nvPr/>
        </p:nvSpPr>
        <p:spPr>
          <a:xfrm>
            <a:off x="4761860" y="1128748"/>
            <a:ext cx="12383139" cy="1279269"/>
          </a:xfrm>
          <a:prstGeom prst="rect">
            <a:avLst/>
          </a:prstGeom>
          <a:noFill/>
          <a:ln>
            <a:noFill/>
          </a:ln>
        </p:spPr>
        <p:txBody>
          <a:bodyPr spcFirstLastPara="1" wrap="square" lIns="0" tIns="1205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marR="5080"/>
            <a:r>
              <a:rPr lang="en-US" sz="8250" b="1" dirty="0">
                <a:solidFill>
                  <a:srgbClr val="FFFFFF"/>
                </a:solidFill>
                <a:latin typeface="Barlow" pitchFamily="2" charset="77"/>
              </a:rPr>
              <a:t>ACTIONABLE INSIGHTS</a:t>
            </a:r>
            <a:endParaRPr lang="en-US" sz="8250" b="1" dirty="0">
              <a:latin typeface="Barlow" pitchFamily="2" charset="77"/>
            </a:endParaRPr>
          </a:p>
        </p:txBody>
      </p:sp>
      <p:pic>
        <p:nvPicPr>
          <p:cNvPr id="7" name="Picture 6">
            <a:extLst>
              <a:ext uri="{FF2B5EF4-FFF2-40B4-BE49-F238E27FC236}">
                <a16:creationId xmlns:a16="http://schemas.microsoft.com/office/drawing/2014/main" id="{DA5E80C4-CA36-148E-A8E3-CE83CB0E53EA}"/>
              </a:ext>
            </a:extLst>
          </p:cNvPr>
          <p:cNvPicPr>
            <a:picLocks noChangeAspect="1"/>
          </p:cNvPicPr>
          <p:nvPr/>
        </p:nvPicPr>
        <p:blipFill>
          <a:blip r:embed="rId4"/>
          <a:stretch>
            <a:fillRect/>
          </a:stretch>
        </p:blipFill>
        <p:spPr>
          <a:xfrm>
            <a:off x="166058" y="3162008"/>
            <a:ext cx="9590327" cy="6035429"/>
          </a:xfrm>
          <a:prstGeom prst="rect">
            <a:avLst/>
          </a:prstGeom>
        </p:spPr>
      </p:pic>
    </p:spTree>
    <p:extLst>
      <p:ext uri="{BB962C8B-B14F-4D97-AF65-F5344CB8AC3E}">
        <p14:creationId xmlns:p14="http://schemas.microsoft.com/office/powerpoint/2010/main" val="26425329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51"/>
        <p:cNvGrpSpPr/>
        <p:nvPr/>
      </p:nvGrpSpPr>
      <p:grpSpPr>
        <a:xfrm>
          <a:off x="0" y="0"/>
          <a:ext cx="0" cy="0"/>
          <a:chOff x="0" y="0"/>
          <a:chExt cx="0" cy="0"/>
        </a:xfrm>
      </p:grpSpPr>
      <p:grpSp>
        <p:nvGrpSpPr>
          <p:cNvPr id="152" name="Google Shape;152;p7"/>
          <p:cNvGrpSpPr/>
          <p:nvPr/>
        </p:nvGrpSpPr>
        <p:grpSpPr>
          <a:xfrm>
            <a:off x="0" y="635"/>
            <a:ext cx="20104099" cy="11308715"/>
            <a:chOff x="0" y="0"/>
            <a:chExt cx="20104099" cy="11308715"/>
          </a:xfrm>
        </p:grpSpPr>
        <p:pic>
          <p:nvPicPr>
            <p:cNvPr id="153" name="Google Shape;153;p7"/>
            <p:cNvPicPr preferRelativeResize="0"/>
            <p:nvPr/>
          </p:nvPicPr>
          <p:blipFill rotWithShape="1">
            <a:blip r:embed="rId3">
              <a:alphaModFix/>
            </a:blip>
            <a:srcRect/>
            <a:stretch/>
          </p:blipFill>
          <p:spPr>
            <a:xfrm>
              <a:off x="5842754" y="7898979"/>
              <a:ext cx="14261345" cy="3409576"/>
            </a:xfrm>
            <a:prstGeom prst="rect">
              <a:avLst/>
            </a:prstGeom>
            <a:noFill/>
            <a:ln>
              <a:noFill/>
            </a:ln>
          </p:spPr>
        </p:pic>
        <p:sp>
          <p:nvSpPr>
            <p:cNvPr id="154" name="Google Shape;154;p7"/>
            <p:cNvSpPr/>
            <p:nvPr/>
          </p:nvSpPr>
          <p:spPr>
            <a:xfrm>
              <a:off x="0" y="0"/>
              <a:ext cx="7874634" cy="11308715"/>
            </a:xfrm>
            <a:custGeom>
              <a:avLst/>
              <a:gdLst/>
              <a:ahLst/>
              <a:cxnLst/>
              <a:rect l="l" t="t" r="r" b="b"/>
              <a:pathLst>
                <a:path w="7874634" h="11308715" extrusionOk="0">
                  <a:moveTo>
                    <a:pt x="7874105" y="0"/>
                  </a:moveTo>
                  <a:lnTo>
                    <a:pt x="0" y="0"/>
                  </a:lnTo>
                  <a:lnTo>
                    <a:pt x="0" y="11308556"/>
                  </a:lnTo>
                  <a:lnTo>
                    <a:pt x="7874105" y="11308556"/>
                  </a:lnTo>
                  <a:lnTo>
                    <a:pt x="7874105"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7"/>
            <p:cNvSpPr/>
            <p:nvPr/>
          </p:nvSpPr>
          <p:spPr>
            <a:xfrm>
              <a:off x="752694" y="710805"/>
              <a:ext cx="621030" cy="621030"/>
            </a:xfrm>
            <a:custGeom>
              <a:avLst/>
              <a:gdLst/>
              <a:ahLst/>
              <a:cxnLst/>
              <a:rect l="l" t="t" r="r" b="b"/>
              <a:pathLst>
                <a:path w="621030" h="621030" extrusionOk="0">
                  <a:moveTo>
                    <a:pt x="314398" y="10"/>
                  </a:moveTo>
                  <a:lnTo>
                    <a:pt x="306587" y="0"/>
                  </a:lnTo>
                  <a:lnTo>
                    <a:pt x="299352" y="7235"/>
                  </a:lnTo>
                  <a:lnTo>
                    <a:pt x="298137" y="10387"/>
                  </a:lnTo>
                  <a:lnTo>
                    <a:pt x="298137" y="298147"/>
                  </a:lnTo>
                  <a:lnTo>
                    <a:pt x="10397" y="298137"/>
                  </a:lnTo>
                  <a:lnTo>
                    <a:pt x="7245" y="299341"/>
                  </a:lnTo>
                  <a:lnTo>
                    <a:pt x="0" y="306587"/>
                  </a:lnTo>
                  <a:lnTo>
                    <a:pt x="10" y="314409"/>
                  </a:lnTo>
                  <a:lnTo>
                    <a:pt x="7245" y="321634"/>
                  </a:lnTo>
                  <a:lnTo>
                    <a:pt x="10397" y="322848"/>
                  </a:lnTo>
                  <a:lnTo>
                    <a:pt x="298137" y="322827"/>
                  </a:lnTo>
                  <a:lnTo>
                    <a:pt x="298127" y="610567"/>
                  </a:lnTo>
                  <a:lnTo>
                    <a:pt x="299331" y="613730"/>
                  </a:lnTo>
                  <a:lnTo>
                    <a:pt x="306587" y="620975"/>
                  </a:lnTo>
                  <a:lnTo>
                    <a:pt x="314388" y="620975"/>
                  </a:lnTo>
                  <a:lnTo>
                    <a:pt x="321634" y="613730"/>
                  </a:lnTo>
                  <a:lnTo>
                    <a:pt x="322838" y="610567"/>
                  </a:lnTo>
                  <a:lnTo>
                    <a:pt x="322827" y="322827"/>
                  </a:lnTo>
                  <a:lnTo>
                    <a:pt x="610578" y="322827"/>
                  </a:lnTo>
                  <a:lnTo>
                    <a:pt x="613740" y="321623"/>
                  </a:lnTo>
                  <a:lnTo>
                    <a:pt x="620975" y="314388"/>
                  </a:lnTo>
                  <a:lnTo>
                    <a:pt x="620975" y="306587"/>
                  </a:lnTo>
                  <a:lnTo>
                    <a:pt x="613730" y="299341"/>
                  </a:lnTo>
                  <a:lnTo>
                    <a:pt x="610567" y="298137"/>
                  </a:lnTo>
                  <a:lnTo>
                    <a:pt x="322827" y="298147"/>
                  </a:lnTo>
                  <a:lnTo>
                    <a:pt x="322838" y="10408"/>
                  </a:lnTo>
                  <a:lnTo>
                    <a:pt x="321634" y="7245"/>
                  </a:lnTo>
                  <a:lnTo>
                    <a:pt x="314398" y="10"/>
                  </a:lnTo>
                  <a:close/>
                </a:path>
              </a:pathLst>
            </a:custGeom>
            <a:solidFill>
              <a:srgbClr val="84FBFB"/>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7"/>
            <p:cNvSpPr/>
            <p:nvPr/>
          </p:nvSpPr>
          <p:spPr>
            <a:xfrm>
              <a:off x="19570084" y="9130611"/>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 name="Title 3">
            <a:extLst>
              <a:ext uri="{FF2B5EF4-FFF2-40B4-BE49-F238E27FC236}">
                <a16:creationId xmlns:a16="http://schemas.microsoft.com/office/drawing/2014/main" id="{CEBA429C-3AAA-BA73-015F-B037D0919A27}"/>
              </a:ext>
            </a:extLst>
          </p:cNvPr>
          <p:cNvSpPr>
            <a:spLocks noGrp="1"/>
          </p:cNvSpPr>
          <p:nvPr>
            <p:ph type="title"/>
          </p:nvPr>
        </p:nvSpPr>
        <p:spPr>
          <a:xfrm>
            <a:off x="11743122" y="1705481"/>
            <a:ext cx="7874633" cy="1354217"/>
          </a:xfrm>
        </p:spPr>
        <p:txBody>
          <a:bodyPr/>
          <a:lstStyle/>
          <a:p>
            <a:r>
              <a:rPr lang="en-US" sz="4400" b="1" dirty="0">
                <a:solidFill>
                  <a:schemeClr val="tx1"/>
                </a:solidFill>
                <a:latin typeface="Times New Roman" panose="02020603050405020304" pitchFamily="18" charset="0"/>
                <a:cs typeface="Times New Roman" panose="02020603050405020304" pitchFamily="18" charset="0"/>
              </a:rPr>
              <a:t>WHERE IS MOST OF THE CUSTOMERS FROM? </a:t>
            </a:r>
          </a:p>
        </p:txBody>
      </p:sp>
      <p:sp>
        <p:nvSpPr>
          <p:cNvPr id="159" name="Google Shape;159;p7"/>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12</a:t>
            </a:fld>
            <a:endParaRPr/>
          </a:p>
        </p:txBody>
      </p:sp>
      <p:sp>
        <p:nvSpPr>
          <p:cNvPr id="160" name="Google Shape;160;p7"/>
          <p:cNvSpPr txBox="1"/>
          <p:nvPr/>
        </p:nvSpPr>
        <p:spPr>
          <a:xfrm>
            <a:off x="11743107" y="3441272"/>
            <a:ext cx="7292962" cy="8404219"/>
          </a:xfrm>
          <a:prstGeom prst="rect">
            <a:avLst/>
          </a:prstGeom>
          <a:noFill/>
          <a:ln>
            <a:noFill/>
          </a:ln>
        </p:spPr>
        <p:txBody>
          <a:bodyPr spcFirstLastPara="1" wrap="square" lIns="0" tIns="11425" rIns="0" bIns="0" anchor="t" anchorCtr="0">
            <a:spAutoFit/>
          </a:bodyPr>
          <a:lstStyle/>
          <a:p>
            <a:pPr marL="12700" marR="1656079" lvl="0" indent="0" rtl="0">
              <a:lnSpc>
                <a:spcPct val="101499"/>
              </a:lnSpc>
              <a:spcBef>
                <a:spcPts val="0"/>
              </a:spcBef>
              <a:spcAft>
                <a:spcPts val="0"/>
              </a:spcAft>
              <a:buClr>
                <a:srgbClr val="000000"/>
              </a:buClr>
              <a:buSzPts val="2600"/>
              <a:buFont typeface="Arial"/>
              <a:buNone/>
            </a:pPr>
            <a:r>
              <a:rPr lang="en-US" sz="3600" dirty="0">
                <a:latin typeface="+mn-lt"/>
                <a:ea typeface="Archivo"/>
                <a:cs typeface="Archivo"/>
                <a:sym typeface="Archivo"/>
              </a:rPr>
              <a:t>Data was collected over 7 states and it was observed that most of the insurance subscribers are from the state of Pennsylvania.</a:t>
            </a:r>
          </a:p>
          <a:p>
            <a:pPr marL="12700" marR="1656079" lvl="0" indent="0" rtl="0">
              <a:lnSpc>
                <a:spcPct val="101499"/>
              </a:lnSpc>
              <a:spcBef>
                <a:spcPts val="0"/>
              </a:spcBef>
              <a:spcAft>
                <a:spcPts val="0"/>
              </a:spcAft>
              <a:buClr>
                <a:srgbClr val="000000"/>
              </a:buClr>
              <a:buSzPts val="2600"/>
              <a:buFont typeface="Arial"/>
              <a:buNone/>
            </a:pPr>
            <a:endParaRPr lang="en-US" sz="3600" dirty="0">
              <a:latin typeface="+mn-lt"/>
              <a:ea typeface="Archivo"/>
              <a:cs typeface="Archivo"/>
              <a:sym typeface="Archivo"/>
            </a:endParaRPr>
          </a:p>
          <a:p>
            <a:pPr marL="12700" marR="1656079" lvl="0" indent="0" rtl="0">
              <a:lnSpc>
                <a:spcPct val="101499"/>
              </a:lnSpc>
              <a:spcBef>
                <a:spcPts val="0"/>
              </a:spcBef>
              <a:spcAft>
                <a:spcPts val="0"/>
              </a:spcAft>
              <a:buClr>
                <a:srgbClr val="000000"/>
              </a:buClr>
              <a:buSzPts val="2600"/>
              <a:buFont typeface="Arial"/>
              <a:buNone/>
            </a:pPr>
            <a:r>
              <a:rPr lang="en-US" sz="3600" dirty="0">
                <a:latin typeface="+mn-lt"/>
                <a:ea typeface="Archivo"/>
                <a:cs typeface="Archivo"/>
                <a:sym typeface="Archivo"/>
              </a:rPr>
              <a:t>The HMO needs to expand their horizon and encourage people from the other states to have join their health insurance plan.</a:t>
            </a:r>
          </a:p>
          <a:p>
            <a:pPr marL="12700" marR="1656079" lvl="0" indent="0" rtl="0">
              <a:lnSpc>
                <a:spcPct val="101499"/>
              </a:lnSpc>
              <a:spcBef>
                <a:spcPts val="0"/>
              </a:spcBef>
              <a:spcAft>
                <a:spcPts val="0"/>
              </a:spcAft>
              <a:buClr>
                <a:srgbClr val="000000"/>
              </a:buClr>
              <a:buSzPts val="2600"/>
              <a:buFont typeface="Arial"/>
              <a:buNone/>
            </a:pPr>
            <a:endParaRPr lang="en-US" sz="3600" dirty="0">
              <a:latin typeface="+mn-lt"/>
              <a:ea typeface="Archivo"/>
              <a:cs typeface="Archivo"/>
              <a:sym typeface="Archivo"/>
            </a:endParaRPr>
          </a:p>
          <a:p>
            <a:pPr marL="12700" marR="1656079" lvl="0" indent="0" rtl="0">
              <a:lnSpc>
                <a:spcPct val="101499"/>
              </a:lnSpc>
              <a:spcBef>
                <a:spcPts val="0"/>
              </a:spcBef>
              <a:spcAft>
                <a:spcPts val="0"/>
              </a:spcAft>
              <a:buClr>
                <a:srgbClr val="000000"/>
              </a:buClr>
              <a:buSzPts val="2600"/>
              <a:buFont typeface="Arial"/>
              <a:buNone/>
            </a:pPr>
            <a:endParaRPr lang="en-US" sz="3600" b="0" i="0" u="none" strike="noStrike" cap="none" dirty="0">
              <a:solidFill>
                <a:srgbClr val="000000"/>
              </a:solidFill>
              <a:latin typeface="+mn-lt"/>
              <a:ea typeface="Archivo"/>
              <a:cs typeface="Archivo"/>
              <a:sym typeface="Archivo"/>
            </a:endParaRPr>
          </a:p>
          <a:p>
            <a:pPr marL="12700" marR="1656079" lvl="0" indent="0" rtl="0">
              <a:lnSpc>
                <a:spcPct val="101499"/>
              </a:lnSpc>
              <a:spcBef>
                <a:spcPts val="0"/>
              </a:spcBef>
              <a:spcAft>
                <a:spcPts val="0"/>
              </a:spcAft>
              <a:buClr>
                <a:srgbClr val="000000"/>
              </a:buClr>
              <a:buSzPts val="2600"/>
              <a:buFont typeface="Arial"/>
              <a:buNone/>
            </a:pPr>
            <a:endParaRPr lang="en-US" sz="3600" b="0" i="0" u="none" strike="noStrike" cap="none" dirty="0">
              <a:solidFill>
                <a:srgbClr val="000000"/>
              </a:solidFill>
              <a:latin typeface="+mn-lt"/>
              <a:ea typeface="Archivo"/>
              <a:cs typeface="Archivo"/>
              <a:sym typeface="Archivo"/>
            </a:endParaRPr>
          </a:p>
          <a:p>
            <a:pPr marL="12700" marR="1656079" lvl="0" indent="0" rtl="0">
              <a:lnSpc>
                <a:spcPct val="101499"/>
              </a:lnSpc>
              <a:spcBef>
                <a:spcPts val="0"/>
              </a:spcBef>
              <a:spcAft>
                <a:spcPts val="0"/>
              </a:spcAft>
              <a:buClr>
                <a:srgbClr val="000000"/>
              </a:buClr>
              <a:buSzPts val="2600"/>
              <a:buFont typeface="Arial"/>
              <a:buNone/>
            </a:pPr>
            <a:endParaRPr sz="3600" b="0" i="0" u="none" strike="noStrike" cap="none" dirty="0">
              <a:solidFill>
                <a:srgbClr val="000000"/>
              </a:solidFill>
              <a:latin typeface="+mn-lt"/>
              <a:ea typeface="Archivo"/>
              <a:cs typeface="Archivo"/>
              <a:sym typeface="Archivo"/>
            </a:endParaRPr>
          </a:p>
        </p:txBody>
      </p:sp>
      <p:pic>
        <p:nvPicPr>
          <p:cNvPr id="2" name="Picture 1">
            <a:extLst>
              <a:ext uri="{FF2B5EF4-FFF2-40B4-BE49-F238E27FC236}">
                <a16:creationId xmlns:a16="http://schemas.microsoft.com/office/drawing/2014/main" id="{37DA2F21-0532-2363-B832-5E4F7FA51D5D}"/>
              </a:ext>
            </a:extLst>
          </p:cNvPr>
          <p:cNvPicPr>
            <a:picLocks noChangeAspect="1"/>
          </p:cNvPicPr>
          <p:nvPr/>
        </p:nvPicPr>
        <p:blipFill>
          <a:blip r:embed="rId4"/>
          <a:stretch>
            <a:fillRect/>
          </a:stretch>
        </p:blipFill>
        <p:spPr>
          <a:xfrm>
            <a:off x="665418" y="2108017"/>
            <a:ext cx="10515721" cy="7496385"/>
          </a:xfrm>
          <a:prstGeom prst="rect">
            <a:avLst/>
          </a:prstGeom>
          <a:ln w="28575">
            <a:solidFill>
              <a:schemeClr val="tx1"/>
            </a:solidFill>
          </a:ln>
        </p:spPr>
      </p:pic>
      <p:sp>
        <p:nvSpPr>
          <p:cNvPr id="3" name="Google Shape;146;p6">
            <a:extLst>
              <a:ext uri="{FF2B5EF4-FFF2-40B4-BE49-F238E27FC236}">
                <a16:creationId xmlns:a16="http://schemas.microsoft.com/office/drawing/2014/main" id="{4C8728D2-7FBE-90C8-F06E-2B75F2F6C215}"/>
              </a:ext>
            </a:extLst>
          </p:cNvPr>
          <p:cNvSpPr txBox="1">
            <a:spLocks/>
          </p:cNvSpPr>
          <p:nvPr/>
        </p:nvSpPr>
        <p:spPr>
          <a:xfrm>
            <a:off x="1683064" y="310349"/>
            <a:ext cx="12383139" cy="1279269"/>
          </a:xfrm>
          <a:prstGeom prst="rect">
            <a:avLst/>
          </a:prstGeom>
          <a:noFill/>
          <a:ln>
            <a:noFill/>
          </a:ln>
        </p:spPr>
        <p:txBody>
          <a:bodyPr spcFirstLastPara="1" wrap="square" lIns="0" tIns="1205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marR="5080"/>
            <a:r>
              <a:rPr lang="en-US" sz="8250" b="1" dirty="0">
                <a:solidFill>
                  <a:srgbClr val="FFFFFF"/>
                </a:solidFill>
                <a:latin typeface="Barlow" pitchFamily="2" charset="77"/>
              </a:rPr>
              <a:t>ACTIONABLE </a:t>
            </a:r>
            <a:r>
              <a:rPr lang="en-US" sz="8250" b="1" dirty="0">
                <a:solidFill>
                  <a:schemeClr val="tx1">
                    <a:lumMod val="95000"/>
                    <a:lumOff val="5000"/>
                  </a:schemeClr>
                </a:solidFill>
                <a:latin typeface="Barlow" pitchFamily="2" charset="77"/>
              </a:rPr>
              <a:t>INSIGHTS</a:t>
            </a:r>
          </a:p>
        </p:txBody>
      </p:sp>
    </p:spTree>
    <p:extLst>
      <p:ext uri="{BB962C8B-B14F-4D97-AF65-F5344CB8AC3E}">
        <p14:creationId xmlns:p14="http://schemas.microsoft.com/office/powerpoint/2010/main" val="70215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151"/>
        <p:cNvGrpSpPr/>
        <p:nvPr/>
      </p:nvGrpSpPr>
      <p:grpSpPr>
        <a:xfrm>
          <a:off x="0" y="0"/>
          <a:ext cx="0" cy="0"/>
          <a:chOff x="0" y="0"/>
          <a:chExt cx="0" cy="0"/>
        </a:xfrm>
      </p:grpSpPr>
      <p:grpSp>
        <p:nvGrpSpPr>
          <p:cNvPr id="152" name="Google Shape;152;p7"/>
          <p:cNvGrpSpPr/>
          <p:nvPr/>
        </p:nvGrpSpPr>
        <p:grpSpPr>
          <a:xfrm>
            <a:off x="0" y="635"/>
            <a:ext cx="20104099" cy="11308715"/>
            <a:chOff x="0" y="0"/>
            <a:chExt cx="20104099" cy="11308715"/>
          </a:xfrm>
        </p:grpSpPr>
        <p:pic>
          <p:nvPicPr>
            <p:cNvPr id="153" name="Google Shape;153;p7"/>
            <p:cNvPicPr preferRelativeResize="0"/>
            <p:nvPr/>
          </p:nvPicPr>
          <p:blipFill rotWithShape="1">
            <a:blip r:embed="rId3">
              <a:alphaModFix/>
            </a:blip>
            <a:srcRect/>
            <a:stretch/>
          </p:blipFill>
          <p:spPr>
            <a:xfrm>
              <a:off x="5842754" y="7898979"/>
              <a:ext cx="14261345" cy="3409576"/>
            </a:xfrm>
            <a:prstGeom prst="rect">
              <a:avLst/>
            </a:prstGeom>
            <a:noFill/>
            <a:ln>
              <a:noFill/>
            </a:ln>
          </p:spPr>
        </p:pic>
        <p:sp>
          <p:nvSpPr>
            <p:cNvPr id="154" name="Google Shape;154;p7"/>
            <p:cNvSpPr/>
            <p:nvPr/>
          </p:nvSpPr>
          <p:spPr>
            <a:xfrm>
              <a:off x="0" y="0"/>
              <a:ext cx="7874634" cy="11308715"/>
            </a:xfrm>
            <a:custGeom>
              <a:avLst/>
              <a:gdLst/>
              <a:ahLst/>
              <a:cxnLst/>
              <a:rect l="l" t="t" r="r" b="b"/>
              <a:pathLst>
                <a:path w="7874634" h="11308715" extrusionOk="0">
                  <a:moveTo>
                    <a:pt x="7874105" y="0"/>
                  </a:moveTo>
                  <a:lnTo>
                    <a:pt x="0" y="0"/>
                  </a:lnTo>
                  <a:lnTo>
                    <a:pt x="0" y="11308556"/>
                  </a:lnTo>
                  <a:lnTo>
                    <a:pt x="7874105" y="11308556"/>
                  </a:lnTo>
                  <a:lnTo>
                    <a:pt x="7874105"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7"/>
            <p:cNvSpPr/>
            <p:nvPr/>
          </p:nvSpPr>
          <p:spPr>
            <a:xfrm>
              <a:off x="752694" y="710805"/>
              <a:ext cx="621030" cy="621030"/>
            </a:xfrm>
            <a:custGeom>
              <a:avLst/>
              <a:gdLst/>
              <a:ahLst/>
              <a:cxnLst/>
              <a:rect l="l" t="t" r="r" b="b"/>
              <a:pathLst>
                <a:path w="621030" h="621030" extrusionOk="0">
                  <a:moveTo>
                    <a:pt x="314398" y="10"/>
                  </a:moveTo>
                  <a:lnTo>
                    <a:pt x="306587" y="0"/>
                  </a:lnTo>
                  <a:lnTo>
                    <a:pt x="299352" y="7235"/>
                  </a:lnTo>
                  <a:lnTo>
                    <a:pt x="298137" y="10387"/>
                  </a:lnTo>
                  <a:lnTo>
                    <a:pt x="298137" y="298147"/>
                  </a:lnTo>
                  <a:lnTo>
                    <a:pt x="10397" y="298137"/>
                  </a:lnTo>
                  <a:lnTo>
                    <a:pt x="7245" y="299341"/>
                  </a:lnTo>
                  <a:lnTo>
                    <a:pt x="0" y="306587"/>
                  </a:lnTo>
                  <a:lnTo>
                    <a:pt x="10" y="314409"/>
                  </a:lnTo>
                  <a:lnTo>
                    <a:pt x="7245" y="321634"/>
                  </a:lnTo>
                  <a:lnTo>
                    <a:pt x="10397" y="322848"/>
                  </a:lnTo>
                  <a:lnTo>
                    <a:pt x="298137" y="322827"/>
                  </a:lnTo>
                  <a:lnTo>
                    <a:pt x="298127" y="610567"/>
                  </a:lnTo>
                  <a:lnTo>
                    <a:pt x="299331" y="613730"/>
                  </a:lnTo>
                  <a:lnTo>
                    <a:pt x="306587" y="620975"/>
                  </a:lnTo>
                  <a:lnTo>
                    <a:pt x="314388" y="620975"/>
                  </a:lnTo>
                  <a:lnTo>
                    <a:pt x="321634" y="613730"/>
                  </a:lnTo>
                  <a:lnTo>
                    <a:pt x="322838" y="610567"/>
                  </a:lnTo>
                  <a:lnTo>
                    <a:pt x="322827" y="322827"/>
                  </a:lnTo>
                  <a:lnTo>
                    <a:pt x="610578" y="322827"/>
                  </a:lnTo>
                  <a:lnTo>
                    <a:pt x="613740" y="321623"/>
                  </a:lnTo>
                  <a:lnTo>
                    <a:pt x="620975" y="314388"/>
                  </a:lnTo>
                  <a:lnTo>
                    <a:pt x="620975" y="306587"/>
                  </a:lnTo>
                  <a:lnTo>
                    <a:pt x="613730" y="299341"/>
                  </a:lnTo>
                  <a:lnTo>
                    <a:pt x="610567" y="298137"/>
                  </a:lnTo>
                  <a:lnTo>
                    <a:pt x="322827" y="298147"/>
                  </a:lnTo>
                  <a:lnTo>
                    <a:pt x="322838" y="10408"/>
                  </a:lnTo>
                  <a:lnTo>
                    <a:pt x="321634" y="7245"/>
                  </a:lnTo>
                  <a:lnTo>
                    <a:pt x="314398" y="10"/>
                  </a:lnTo>
                  <a:close/>
                </a:path>
              </a:pathLst>
            </a:custGeom>
            <a:solidFill>
              <a:srgbClr val="84FBFB"/>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7"/>
            <p:cNvSpPr/>
            <p:nvPr/>
          </p:nvSpPr>
          <p:spPr>
            <a:xfrm>
              <a:off x="19570084" y="9130611"/>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 name="Title 3">
            <a:extLst>
              <a:ext uri="{FF2B5EF4-FFF2-40B4-BE49-F238E27FC236}">
                <a16:creationId xmlns:a16="http://schemas.microsoft.com/office/drawing/2014/main" id="{CEBA429C-3AAA-BA73-015F-B037D0919A27}"/>
              </a:ext>
            </a:extLst>
          </p:cNvPr>
          <p:cNvSpPr>
            <a:spLocks noGrp="1"/>
          </p:cNvSpPr>
          <p:nvPr>
            <p:ph type="title"/>
          </p:nvPr>
        </p:nvSpPr>
        <p:spPr>
          <a:xfrm>
            <a:off x="11743122" y="1418929"/>
            <a:ext cx="7874633" cy="2031325"/>
          </a:xfrm>
        </p:spPr>
        <p:txBody>
          <a:bodyPr/>
          <a:lstStyle/>
          <a:p>
            <a:r>
              <a:rPr lang="en-US" sz="4400" b="1" dirty="0">
                <a:solidFill>
                  <a:schemeClr val="tx1"/>
                </a:solidFill>
                <a:latin typeface="Times New Roman" panose="02020603050405020304" pitchFamily="18" charset="0"/>
                <a:cs typeface="Times New Roman" panose="02020603050405020304" pitchFamily="18" charset="0"/>
              </a:rPr>
              <a:t>DOES GEOGRAPHICAL AREA AFFECT THE HEALTH ISSUES?</a:t>
            </a:r>
          </a:p>
        </p:txBody>
      </p:sp>
      <p:sp>
        <p:nvSpPr>
          <p:cNvPr id="159" name="Google Shape;159;p7"/>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13</a:t>
            </a:fld>
            <a:endParaRPr/>
          </a:p>
        </p:txBody>
      </p:sp>
      <p:sp>
        <p:nvSpPr>
          <p:cNvPr id="160" name="Google Shape;160;p7"/>
          <p:cNvSpPr txBox="1"/>
          <p:nvPr/>
        </p:nvSpPr>
        <p:spPr>
          <a:xfrm>
            <a:off x="11822647" y="3532931"/>
            <a:ext cx="7715581" cy="7134512"/>
          </a:xfrm>
          <a:prstGeom prst="rect">
            <a:avLst/>
          </a:prstGeom>
          <a:noFill/>
          <a:ln>
            <a:noFill/>
          </a:ln>
        </p:spPr>
        <p:txBody>
          <a:bodyPr spcFirstLastPara="1" wrap="square" lIns="0" tIns="11425" rIns="0" bIns="0" anchor="t" anchorCtr="0">
            <a:spAutoFit/>
          </a:bodyPr>
          <a:lstStyle/>
          <a:p>
            <a:pPr marL="12700" marR="1656079" lvl="0" indent="0" rtl="0">
              <a:lnSpc>
                <a:spcPct val="101499"/>
              </a:lnSpc>
              <a:spcBef>
                <a:spcPts val="0"/>
              </a:spcBef>
              <a:spcAft>
                <a:spcPts val="0"/>
              </a:spcAft>
              <a:buClr>
                <a:srgbClr val="000000"/>
              </a:buClr>
              <a:buSzPts val="2600"/>
              <a:buFont typeface="Arial"/>
              <a:buNone/>
            </a:pPr>
            <a:r>
              <a:rPr lang="en-US" sz="3600" dirty="0">
                <a:latin typeface="+mn-lt"/>
                <a:cs typeface="Archivo"/>
              </a:rPr>
              <a:t>It was observed that the urban areas have the maximum count of health issues because of the number of people/population residing in urban areas are more compared to rural. </a:t>
            </a:r>
          </a:p>
          <a:p>
            <a:pPr marL="12700" marR="1656079" lvl="0" indent="0" rtl="0">
              <a:lnSpc>
                <a:spcPct val="101499"/>
              </a:lnSpc>
              <a:spcBef>
                <a:spcPts val="0"/>
              </a:spcBef>
              <a:spcAft>
                <a:spcPts val="0"/>
              </a:spcAft>
              <a:buClr>
                <a:srgbClr val="000000"/>
              </a:buClr>
              <a:buSzPts val="2600"/>
              <a:buFont typeface="Arial"/>
              <a:buNone/>
            </a:pPr>
            <a:endParaRPr lang="en-US" sz="3600" dirty="0">
              <a:latin typeface="+mn-lt"/>
              <a:cs typeface="Archivo"/>
              <a:sym typeface="Archivo"/>
            </a:endParaRPr>
          </a:p>
          <a:p>
            <a:pPr rtl="0">
              <a:spcBef>
                <a:spcPts val="0"/>
              </a:spcBef>
              <a:spcAft>
                <a:spcPts val="0"/>
              </a:spcAft>
            </a:pPr>
            <a:r>
              <a:rPr lang="en-US" sz="3600" dirty="0">
                <a:latin typeface="+mn-lt"/>
                <a:cs typeface="Archivo"/>
                <a:sym typeface="Archivo"/>
              </a:rPr>
              <a:t>Hence t</a:t>
            </a:r>
            <a:r>
              <a:rPr lang="en-US" sz="3600" dirty="0">
                <a:latin typeface="+mn-lt"/>
                <a:cs typeface="Archivo"/>
              </a:rPr>
              <a:t>he HMO should promote its facilities and make it more accessible to people residing in rural areas as well</a:t>
            </a:r>
            <a:r>
              <a:rPr lang="en-US" sz="2800" dirty="0">
                <a:solidFill>
                  <a:schemeClr val="tx1">
                    <a:lumMod val="95000"/>
                    <a:lumOff val="5000"/>
                  </a:schemeClr>
                </a:solidFill>
                <a:latin typeface="Barlow" pitchFamily="2" charset="77"/>
              </a:rPr>
              <a:t>.</a:t>
            </a:r>
            <a:br>
              <a:rPr lang="en-US" sz="2800" dirty="0">
                <a:solidFill>
                  <a:schemeClr val="tx1">
                    <a:lumMod val="95000"/>
                    <a:lumOff val="5000"/>
                  </a:schemeClr>
                </a:solidFill>
                <a:latin typeface="Barlow" pitchFamily="2" charset="77"/>
              </a:rPr>
            </a:br>
            <a:endParaRPr sz="2800" dirty="0">
              <a:solidFill>
                <a:schemeClr val="tx1">
                  <a:lumMod val="95000"/>
                  <a:lumOff val="5000"/>
                </a:schemeClr>
              </a:solidFill>
              <a:latin typeface="Barlow" pitchFamily="2" charset="77"/>
              <a:sym typeface="Archivo"/>
            </a:endParaRPr>
          </a:p>
        </p:txBody>
      </p:sp>
      <p:pic>
        <p:nvPicPr>
          <p:cNvPr id="5" name="Picture 4">
            <a:extLst>
              <a:ext uri="{FF2B5EF4-FFF2-40B4-BE49-F238E27FC236}">
                <a16:creationId xmlns:a16="http://schemas.microsoft.com/office/drawing/2014/main" id="{B2D7C616-6222-54FE-F7C5-EB974B3C1CAC}"/>
              </a:ext>
            </a:extLst>
          </p:cNvPr>
          <p:cNvPicPr>
            <a:picLocks noChangeAspect="1"/>
          </p:cNvPicPr>
          <p:nvPr/>
        </p:nvPicPr>
        <p:blipFill>
          <a:blip r:embed="rId4"/>
          <a:stretch>
            <a:fillRect/>
          </a:stretch>
        </p:blipFill>
        <p:spPr>
          <a:xfrm>
            <a:off x="849416" y="2300423"/>
            <a:ext cx="10248280" cy="6981319"/>
          </a:xfrm>
          <a:prstGeom prst="rect">
            <a:avLst/>
          </a:prstGeom>
        </p:spPr>
      </p:pic>
      <p:sp>
        <p:nvSpPr>
          <p:cNvPr id="6" name="Google Shape;146;p6">
            <a:extLst>
              <a:ext uri="{FF2B5EF4-FFF2-40B4-BE49-F238E27FC236}">
                <a16:creationId xmlns:a16="http://schemas.microsoft.com/office/drawing/2014/main" id="{4914D168-A5EF-3B45-BE51-EAB9D55587A2}"/>
              </a:ext>
            </a:extLst>
          </p:cNvPr>
          <p:cNvSpPr txBox="1">
            <a:spLocks/>
          </p:cNvSpPr>
          <p:nvPr/>
        </p:nvSpPr>
        <p:spPr>
          <a:xfrm>
            <a:off x="1683064" y="310349"/>
            <a:ext cx="12383139" cy="1279269"/>
          </a:xfrm>
          <a:prstGeom prst="rect">
            <a:avLst/>
          </a:prstGeom>
          <a:noFill/>
          <a:ln>
            <a:noFill/>
          </a:ln>
        </p:spPr>
        <p:txBody>
          <a:bodyPr spcFirstLastPara="1" wrap="square" lIns="0" tIns="1205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marR="5080"/>
            <a:r>
              <a:rPr lang="en-US" sz="8250" b="1" dirty="0">
                <a:solidFill>
                  <a:srgbClr val="FFFFFF"/>
                </a:solidFill>
                <a:latin typeface="Barlow" pitchFamily="2" charset="77"/>
              </a:rPr>
              <a:t>ACTIONABLE </a:t>
            </a:r>
            <a:r>
              <a:rPr lang="en-US" sz="8250" b="1" dirty="0">
                <a:solidFill>
                  <a:schemeClr val="tx1">
                    <a:lumMod val="95000"/>
                    <a:lumOff val="5000"/>
                  </a:schemeClr>
                </a:solidFill>
                <a:latin typeface="Barlow" pitchFamily="2" charset="77"/>
              </a:rPr>
              <a:t>INSIGHTS</a:t>
            </a:r>
          </a:p>
        </p:txBody>
      </p:sp>
    </p:spTree>
    <p:extLst>
      <p:ext uri="{BB962C8B-B14F-4D97-AF65-F5344CB8AC3E}">
        <p14:creationId xmlns:p14="http://schemas.microsoft.com/office/powerpoint/2010/main" val="19126399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151"/>
        <p:cNvGrpSpPr/>
        <p:nvPr/>
      </p:nvGrpSpPr>
      <p:grpSpPr>
        <a:xfrm>
          <a:off x="0" y="0"/>
          <a:ext cx="0" cy="0"/>
          <a:chOff x="0" y="0"/>
          <a:chExt cx="0" cy="0"/>
        </a:xfrm>
      </p:grpSpPr>
      <p:grpSp>
        <p:nvGrpSpPr>
          <p:cNvPr id="152" name="Google Shape;152;p7"/>
          <p:cNvGrpSpPr/>
          <p:nvPr/>
        </p:nvGrpSpPr>
        <p:grpSpPr>
          <a:xfrm>
            <a:off x="0" y="38426"/>
            <a:ext cx="20104099" cy="11308715"/>
            <a:chOff x="0" y="0"/>
            <a:chExt cx="20104099" cy="11308715"/>
          </a:xfrm>
        </p:grpSpPr>
        <p:pic>
          <p:nvPicPr>
            <p:cNvPr id="153" name="Google Shape;153;p7"/>
            <p:cNvPicPr preferRelativeResize="0"/>
            <p:nvPr/>
          </p:nvPicPr>
          <p:blipFill rotWithShape="1">
            <a:blip r:embed="rId3">
              <a:alphaModFix/>
            </a:blip>
            <a:srcRect/>
            <a:stretch/>
          </p:blipFill>
          <p:spPr>
            <a:xfrm>
              <a:off x="5842754" y="7898979"/>
              <a:ext cx="14261345" cy="3409576"/>
            </a:xfrm>
            <a:prstGeom prst="rect">
              <a:avLst/>
            </a:prstGeom>
            <a:noFill/>
            <a:ln>
              <a:noFill/>
            </a:ln>
          </p:spPr>
        </p:pic>
        <p:sp>
          <p:nvSpPr>
            <p:cNvPr id="154" name="Google Shape;154;p7"/>
            <p:cNvSpPr/>
            <p:nvPr/>
          </p:nvSpPr>
          <p:spPr>
            <a:xfrm>
              <a:off x="0" y="0"/>
              <a:ext cx="7874634" cy="11308715"/>
            </a:xfrm>
            <a:custGeom>
              <a:avLst/>
              <a:gdLst/>
              <a:ahLst/>
              <a:cxnLst/>
              <a:rect l="l" t="t" r="r" b="b"/>
              <a:pathLst>
                <a:path w="7874634" h="11308715" extrusionOk="0">
                  <a:moveTo>
                    <a:pt x="7874105" y="0"/>
                  </a:moveTo>
                  <a:lnTo>
                    <a:pt x="0" y="0"/>
                  </a:lnTo>
                  <a:lnTo>
                    <a:pt x="0" y="11308556"/>
                  </a:lnTo>
                  <a:lnTo>
                    <a:pt x="7874105" y="11308556"/>
                  </a:lnTo>
                  <a:lnTo>
                    <a:pt x="7874105"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7"/>
            <p:cNvSpPr/>
            <p:nvPr/>
          </p:nvSpPr>
          <p:spPr>
            <a:xfrm>
              <a:off x="752694" y="710805"/>
              <a:ext cx="621030" cy="621030"/>
            </a:xfrm>
            <a:custGeom>
              <a:avLst/>
              <a:gdLst/>
              <a:ahLst/>
              <a:cxnLst/>
              <a:rect l="l" t="t" r="r" b="b"/>
              <a:pathLst>
                <a:path w="621030" h="621030" extrusionOk="0">
                  <a:moveTo>
                    <a:pt x="314398" y="10"/>
                  </a:moveTo>
                  <a:lnTo>
                    <a:pt x="306587" y="0"/>
                  </a:lnTo>
                  <a:lnTo>
                    <a:pt x="299352" y="7235"/>
                  </a:lnTo>
                  <a:lnTo>
                    <a:pt x="298137" y="10387"/>
                  </a:lnTo>
                  <a:lnTo>
                    <a:pt x="298137" y="298147"/>
                  </a:lnTo>
                  <a:lnTo>
                    <a:pt x="10397" y="298137"/>
                  </a:lnTo>
                  <a:lnTo>
                    <a:pt x="7245" y="299341"/>
                  </a:lnTo>
                  <a:lnTo>
                    <a:pt x="0" y="306587"/>
                  </a:lnTo>
                  <a:lnTo>
                    <a:pt x="10" y="314409"/>
                  </a:lnTo>
                  <a:lnTo>
                    <a:pt x="7245" y="321634"/>
                  </a:lnTo>
                  <a:lnTo>
                    <a:pt x="10397" y="322848"/>
                  </a:lnTo>
                  <a:lnTo>
                    <a:pt x="298137" y="322827"/>
                  </a:lnTo>
                  <a:lnTo>
                    <a:pt x="298127" y="610567"/>
                  </a:lnTo>
                  <a:lnTo>
                    <a:pt x="299331" y="613730"/>
                  </a:lnTo>
                  <a:lnTo>
                    <a:pt x="306587" y="620975"/>
                  </a:lnTo>
                  <a:lnTo>
                    <a:pt x="314388" y="620975"/>
                  </a:lnTo>
                  <a:lnTo>
                    <a:pt x="321634" y="613730"/>
                  </a:lnTo>
                  <a:lnTo>
                    <a:pt x="322838" y="610567"/>
                  </a:lnTo>
                  <a:lnTo>
                    <a:pt x="322827" y="322827"/>
                  </a:lnTo>
                  <a:lnTo>
                    <a:pt x="610578" y="322827"/>
                  </a:lnTo>
                  <a:lnTo>
                    <a:pt x="613740" y="321623"/>
                  </a:lnTo>
                  <a:lnTo>
                    <a:pt x="620975" y="314388"/>
                  </a:lnTo>
                  <a:lnTo>
                    <a:pt x="620975" y="306587"/>
                  </a:lnTo>
                  <a:lnTo>
                    <a:pt x="613730" y="299341"/>
                  </a:lnTo>
                  <a:lnTo>
                    <a:pt x="610567" y="298137"/>
                  </a:lnTo>
                  <a:lnTo>
                    <a:pt x="322827" y="298147"/>
                  </a:lnTo>
                  <a:lnTo>
                    <a:pt x="322838" y="10408"/>
                  </a:lnTo>
                  <a:lnTo>
                    <a:pt x="321634" y="7245"/>
                  </a:lnTo>
                  <a:lnTo>
                    <a:pt x="314398" y="10"/>
                  </a:lnTo>
                  <a:close/>
                </a:path>
              </a:pathLst>
            </a:custGeom>
            <a:solidFill>
              <a:srgbClr val="84FBFB"/>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7"/>
            <p:cNvSpPr/>
            <p:nvPr/>
          </p:nvSpPr>
          <p:spPr>
            <a:xfrm>
              <a:off x="19570084" y="9130611"/>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9" name="Google Shape;159;p7"/>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14</a:t>
            </a:fld>
            <a:endParaRPr/>
          </a:p>
        </p:txBody>
      </p:sp>
      <p:sp>
        <p:nvSpPr>
          <p:cNvPr id="160" name="Google Shape;160;p7"/>
          <p:cNvSpPr txBox="1"/>
          <p:nvPr/>
        </p:nvSpPr>
        <p:spPr>
          <a:xfrm>
            <a:off x="11743107" y="3409736"/>
            <a:ext cx="6595693" cy="5047146"/>
          </a:xfrm>
          <a:prstGeom prst="rect">
            <a:avLst/>
          </a:prstGeom>
          <a:noFill/>
          <a:ln>
            <a:noFill/>
          </a:ln>
        </p:spPr>
        <p:txBody>
          <a:bodyPr spcFirstLastPara="1" wrap="square" lIns="0" tIns="11425" rIns="0" bIns="0" anchor="t" anchorCtr="0">
            <a:spAutoFit/>
          </a:bodyPr>
          <a:lstStyle/>
          <a:p>
            <a:pPr marL="12700" marR="1656079" lvl="0" indent="0" rtl="0">
              <a:lnSpc>
                <a:spcPct val="101499"/>
              </a:lnSpc>
              <a:spcBef>
                <a:spcPts val="0"/>
              </a:spcBef>
              <a:spcAft>
                <a:spcPts val="0"/>
              </a:spcAft>
              <a:buClr>
                <a:srgbClr val="000000"/>
              </a:buClr>
              <a:buSzPts val="2600"/>
              <a:buFont typeface="Arial"/>
              <a:buNone/>
            </a:pPr>
            <a:r>
              <a:rPr lang="en-US" sz="3600" dirty="0">
                <a:latin typeface="+mn-lt"/>
                <a:cs typeface="Archivo"/>
              </a:rPr>
              <a:t>The data collected spanned over the age groups 18 and above. However, it was observed that the information collected for people over 60 years of age was less compared to the other age groups.</a:t>
            </a:r>
          </a:p>
        </p:txBody>
      </p:sp>
      <p:pic>
        <p:nvPicPr>
          <p:cNvPr id="5" name="Picture 4">
            <a:extLst>
              <a:ext uri="{FF2B5EF4-FFF2-40B4-BE49-F238E27FC236}">
                <a16:creationId xmlns:a16="http://schemas.microsoft.com/office/drawing/2014/main" id="{1E329652-B435-2613-A58E-43870C98AA25}"/>
              </a:ext>
            </a:extLst>
          </p:cNvPr>
          <p:cNvPicPr>
            <a:picLocks noChangeAspect="1"/>
          </p:cNvPicPr>
          <p:nvPr/>
        </p:nvPicPr>
        <p:blipFill>
          <a:blip r:embed="rId4"/>
          <a:stretch>
            <a:fillRect/>
          </a:stretch>
        </p:blipFill>
        <p:spPr>
          <a:xfrm>
            <a:off x="817131" y="2174070"/>
            <a:ext cx="10554384" cy="7447719"/>
          </a:xfrm>
          <a:prstGeom prst="rect">
            <a:avLst/>
          </a:prstGeom>
        </p:spPr>
      </p:pic>
      <p:sp>
        <p:nvSpPr>
          <p:cNvPr id="8" name="Google Shape;146;p6">
            <a:extLst>
              <a:ext uri="{FF2B5EF4-FFF2-40B4-BE49-F238E27FC236}">
                <a16:creationId xmlns:a16="http://schemas.microsoft.com/office/drawing/2014/main" id="{20451600-50D4-A6E5-37DA-04EBB58DCF39}"/>
              </a:ext>
            </a:extLst>
          </p:cNvPr>
          <p:cNvSpPr txBox="1">
            <a:spLocks/>
          </p:cNvSpPr>
          <p:nvPr/>
        </p:nvSpPr>
        <p:spPr>
          <a:xfrm>
            <a:off x="1683064" y="310349"/>
            <a:ext cx="12383139" cy="1279269"/>
          </a:xfrm>
          <a:prstGeom prst="rect">
            <a:avLst/>
          </a:prstGeom>
          <a:noFill/>
          <a:ln>
            <a:noFill/>
          </a:ln>
        </p:spPr>
        <p:txBody>
          <a:bodyPr spcFirstLastPara="1" wrap="square" lIns="0" tIns="1205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marR="5080"/>
            <a:r>
              <a:rPr lang="en-US" sz="8250" b="1" dirty="0">
                <a:solidFill>
                  <a:srgbClr val="FFFFFF"/>
                </a:solidFill>
                <a:latin typeface="Barlow" pitchFamily="2" charset="77"/>
              </a:rPr>
              <a:t>ACTIONABLE </a:t>
            </a:r>
            <a:r>
              <a:rPr lang="en-US" sz="8250" b="1" dirty="0">
                <a:solidFill>
                  <a:schemeClr val="tx1">
                    <a:lumMod val="95000"/>
                    <a:lumOff val="5000"/>
                  </a:schemeClr>
                </a:solidFill>
                <a:latin typeface="Barlow" pitchFamily="2" charset="77"/>
              </a:rPr>
              <a:t>INSIGHTS</a:t>
            </a:r>
          </a:p>
        </p:txBody>
      </p:sp>
      <p:sp>
        <p:nvSpPr>
          <p:cNvPr id="2" name="Title 3">
            <a:extLst>
              <a:ext uri="{FF2B5EF4-FFF2-40B4-BE49-F238E27FC236}">
                <a16:creationId xmlns:a16="http://schemas.microsoft.com/office/drawing/2014/main" id="{4F7CAF86-DA12-ED18-DC5A-428FE5382BF9}"/>
              </a:ext>
            </a:extLst>
          </p:cNvPr>
          <p:cNvSpPr>
            <a:spLocks noGrp="1"/>
          </p:cNvSpPr>
          <p:nvPr>
            <p:ph type="title"/>
          </p:nvPr>
        </p:nvSpPr>
        <p:spPr>
          <a:xfrm>
            <a:off x="11743122" y="1705481"/>
            <a:ext cx="7874633" cy="1354217"/>
          </a:xfrm>
        </p:spPr>
        <p:txBody>
          <a:bodyPr/>
          <a:lstStyle/>
          <a:p>
            <a:r>
              <a:rPr lang="en-US" sz="4400" b="1" dirty="0">
                <a:solidFill>
                  <a:schemeClr val="tx1"/>
                </a:solidFill>
                <a:latin typeface="Times New Roman" panose="02020603050405020304" pitchFamily="18" charset="0"/>
                <a:cs typeface="Times New Roman" panose="02020603050405020304" pitchFamily="18" charset="0"/>
              </a:rPr>
              <a:t>WHICH AGE GROUP SHOULD WE FOCUS 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13"/>
          <p:cNvSpPr txBox="1">
            <a:spLocks noGrp="1"/>
          </p:cNvSpPr>
          <p:nvPr>
            <p:ph type="title"/>
          </p:nvPr>
        </p:nvSpPr>
        <p:spPr>
          <a:xfrm>
            <a:off x="2919147" y="2500313"/>
            <a:ext cx="9577653" cy="1489495"/>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SzPts val="1400"/>
              <a:buNone/>
            </a:pPr>
            <a:r>
              <a:rPr lang="en-US" sz="9600" b="1" dirty="0">
                <a:solidFill>
                  <a:srgbClr val="FFFFFF"/>
                </a:solidFill>
                <a:latin typeface="+mn-lt"/>
              </a:rPr>
              <a:t>Thank you.</a:t>
            </a:r>
            <a:endParaRPr sz="9600" b="1" dirty="0">
              <a:latin typeface="+mn-l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87"/>
        <p:cNvGrpSpPr/>
        <p:nvPr/>
      </p:nvGrpSpPr>
      <p:grpSpPr>
        <a:xfrm>
          <a:off x="0" y="0"/>
          <a:ext cx="0" cy="0"/>
          <a:chOff x="0" y="0"/>
          <a:chExt cx="0" cy="0"/>
        </a:xfrm>
      </p:grpSpPr>
      <p:sp>
        <p:nvSpPr>
          <p:cNvPr id="88" name="Google Shape;88;p4"/>
          <p:cNvSpPr/>
          <p:nvPr/>
        </p:nvSpPr>
        <p:spPr>
          <a:xfrm>
            <a:off x="0" y="6582"/>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4"/>
          <p:cNvSpPr txBox="1">
            <a:spLocks noGrp="1"/>
          </p:cNvSpPr>
          <p:nvPr>
            <p:ph type="title"/>
          </p:nvPr>
        </p:nvSpPr>
        <p:spPr>
          <a:xfrm>
            <a:off x="2810091" y="1526519"/>
            <a:ext cx="2442845" cy="930275"/>
          </a:xfrm>
          <a:prstGeom prst="rect">
            <a:avLst/>
          </a:prstGeom>
          <a:noFill/>
          <a:ln>
            <a:noFill/>
          </a:ln>
        </p:spPr>
        <p:txBody>
          <a:bodyPr spcFirstLastPara="1" wrap="square" lIns="0" tIns="17125" rIns="0" bIns="0" anchor="t" anchorCtr="0">
            <a:spAutoFit/>
          </a:bodyPr>
          <a:lstStyle/>
          <a:p>
            <a:pPr marL="12700" lvl="0" indent="0" algn="l" rtl="0">
              <a:lnSpc>
                <a:spcPct val="100000"/>
              </a:lnSpc>
              <a:spcBef>
                <a:spcPts val="0"/>
              </a:spcBef>
              <a:spcAft>
                <a:spcPts val="0"/>
              </a:spcAft>
              <a:buSzPts val="1400"/>
              <a:buNone/>
            </a:pPr>
            <a:r>
              <a:rPr lang="en-US" b="1" dirty="0">
                <a:solidFill>
                  <a:srgbClr val="FFFFFF"/>
                </a:solidFill>
              </a:rPr>
              <a:t>Agenda</a:t>
            </a:r>
            <a:endParaRPr b="1" dirty="0"/>
          </a:p>
        </p:txBody>
      </p:sp>
      <p:sp>
        <p:nvSpPr>
          <p:cNvPr id="100" name="Google Shape;100;p4"/>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2</a:t>
            </a:fld>
            <a:endParaRPr/>
          </a:p>
        </p:txBody>
      </p:sp>
      <p:grpSp>
        <p:nvGrpSpPr>
          <p:cNvPr id="90" name="Google Shape;90;p4"/>
          <p:cNvGrpSpPr/>
          <p:nvPr/>
        </p:nvGrpSpPr>
        <p:grpSpPr>
          <a:xfrm>
            <a:off x="356978" y="2668908"/>
            <a:ext cx="17026234" cy="8652971"/>
            <a:chOff x="0" y="2655584"/>
            <a:chExt cx="17026234" cy="8652971"/>
          </a:xfrm>
        </p:grpSpPr>
        <p:sp>
          <p:nvSpPr>
            <p:cNvPr id="91" name="Google Shape;91;p4"/>
            <p:cNvSpPr/>
            <p:nvPr/>
          </p:nvSpPr>
          <p:spPr>
            <a:xfrm>
              <a:off x="8575654" y="2800961"/>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4"/>
            <p:cNvSpPr/>
            <p:nvPr/>
          </p:nvSpPr>
          <p:spPr>
            <a:xfrm>
              <a:off x="8575654" y="5761604"/>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4"/>
            <p:cNvSpPr/>
            <p:nvPr/>
          </p:nvSpPr>
          <p:spPr>
            <a:xfrm>
              <a:off x="8575654" y="4243326"/>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4"/>
            <p:cNvSpPr/>
            <p:nvPr/>
          </p:nvSpPr>
          <p:spPr>
            <a:xfrm>
              <a:off x="8575654" y="7203969"/>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4"/>
            <p:cNvSpPr/>
            <p:nvPr/>
          </p:nvSpPr>
          <p:spPr>
            <a:xfrm>
              <a:off x="8575654" y="8578272"/>
              <a:ext cx="8450580" cy="0"/>
            </a:xfrm>
            <a:custGeom>
              <a:avLst/>
              <a:gdLst/>
              <a:ahLst/>
              <a:cxnLst/>
              <a:rect l="l" t="t" r="r" b="b"/>
              <a:pathLst>
                <a:path w="8450580" h="120000" extrusionOk="0">
                  <a:moveTo>
                    <a:pt x="0" y="0"/>
                  </a:moveTo>
                  <a:lnTo>
                    <a:pt x="8450004" y="0"/>
                  </a:lnTo>
                </a:path>
              </a:pathLst>
            </a:custGeom>
            <a:noFill/>
            <a:ln w="9525"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96" name="Google Shape;96;p4"/>
            <p:cNvPicPr preferRelativeResize="0"/>
            <p:nvPr/>
          </p:nvPicPr>
          <p:blipFill rotWithShape="1">
            <a:blip r:embed="rId3">
              <a:alphaModFix/>
            </a:blip>
            <a:srcRect/>
            <a:stretch/>
          </p:blipFill>
          <p:spPr>
            <a:xfrm>
              <a:off x="0" y="2655584"/>
              <a:ext cx="15743664" cy="8652971"/>
            </a:xfrm>
            <a:prstGeom prst="rect">
              <a:avLst/>
            </a:prstGeom>
            <a:noFill/>
            <a:ln>
              <a:noFill/>
            </a:ln>
          </p:spPr>
        </p:pic>
      </p:grpSp>
      <p:sp>
        <p:nvSpPr>
          <p:cNvPr id="97" name="Google Shape;97;p4"/>
          <p:cNvSpPr/>
          <p:nvPr/>
        </p:nvSpPr>
        <p:spPr>
          <a:xfrm>
            <a:off x="5558830" y="1223878"/>
            <a:ext cx="621030" cy="621030"/>
          </a:xfrm>
          <a:custGeom>
            <a:avLst/>
            <a:gdLst/>
            <a:ahLst/>
            <a:cxnLst/>
            <a:rect l="l" t="t" r="r" b="b"/>
            <a:pathLst>
              <a:path w="621029" h="621030" extrusionOk="0">
                <a:moveTo>
                  <a:pt x="314398" y="10"/>
                </a:moveTo>
                <a:lnTo>
                  <a:pt x="306587" y="0"/>
                </a:lnTo>
                <a:lnTo>
                  <a:pt x="299352" y="7235"/>
                </a:lnTo>
                <a:lnTo>
                  <a:pt x="298137" y="10387"/>
                </a:lnTo>
                <a:lnTo>
                  <a:pt x="298137" y="298147"/>
                </a:lnTo>
                <a:lnTo>
                  <a:pt x="10397" y="298137"/>
                </a:lnTo>
                <a:lnTo>
                  <a:pt x="7245" y="299341"/>
                </a:lnTo>
                <a:lnTo>
                  <a:pt x="0" y="306587"/>
                </a:lnTo>
                <a:lnTo>
                  <a:pt x="10" y="314409"/>
                </a:lnTo>
                <a:lnTo>
                  <a:pt x="7245" y="321634"/>
                </a:lnTo>
                <a:lnTo>
                  <a:pt x="10397" y="322848"/>
                </a:lnTo>
                <a:lnTo>
                  <a:pt x="298137" y="322827"/>
                </a:lnTo>
                <a:lnTo>
                  <a:pt x="298127" y="610567"/>
                </a:lnTo>
                <a:lnTo>
                  <a:pt x="299331" y="613730"/>
                </a:lnTo>
                <a:lnTo>
                  <a:pt x="306587" y="620975"/>
                </a:lnTo>
                <a:lnTo>
                  <a:pt x="314388" y="620975"/>
                </a:lnTo>
                <a:lnTo>
                  <a:pt x="321634" y="613730"/>
                </a:lnTo>
                <a:lnTo>
                  <a:pt x="322838" y="610567"/>
                </a:lnTo>
                <a:lnTo>
                  <a:pt x="322827" y="322827"/>
                </a:lnTo>
                <a:lnTo>
                  <a:pt x="610578" y="322827"/>
                </a:lnTo>
                <a:lnTo>
                  <a:pt x="613740" y="321623"/>
                </a:lnTo>
                <a:lnTo>
                  <a:pt x="620975" y="314388"/>
                </a:lnTo>
                <a:lnTo>
                  <a:pt x="620975" y="306587"/>
                </a:lnTo>
                <a:lnTo>
                  <a:pt x="613730" y="299341"/>
                </a:lnTo>
                <a:lnTo>
                  <a:pt x="610567" y="298137"/>
                </a:lnTo>
                <a:lnTo>
                  <a:pt x="322827" y="298147"/>
                </a:lnTo>
                <a:lnTo>
                  <a:pt x="322838" y="10408"/>
                </a:lnTo>
                <a:lnTo>
                  <a:pt x="321634" y="7245"/>
                </a:lnTo>
                <a:lnTo>
                  <a:pt x="314398" y="10"/>
                </a:lnTo>
                <a:close/>
              </a:path>
            </a:pathLst>
          </a:cu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4"/>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4"/>
          <p:cNvSpPr txBox="1"/>
          <p:nvPr/>
        </p:nvSpPr>
        <p:spPr>
          <a:xfrm>
            <a:off x="9536747" y="1735938"/>
            <a:ext cx="698500"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01</a:t>
            </a:r>
            <a:endParaRPr sz="4950" b="0" i="0" u="none" strike="noStrike" cap="none">
              <a:solidFill>
                <a:srgbClr val="000000"/>
              </a:solidFill>
              <a:latin typeface="Barlow Light"/>
              <a:ea typeface="Barlow Light"/>
              <a:cs typeface="Barlow Light"/>
              <a:sym typeface="Barlow Light"/>
            </a:endParaRPr>
          </a:p>
        </p:txBody>
      </p:sp>
      <p:sp>
        <p:nvSpPr>
          <p:cNvPr id="104" name="Google Shape;104;p4"/>
          <p:cNvSpPr txBox="1"/>
          <p:nvPr/>
        </p:nvSpPr>
        <p:spPr>
          <a:xfrm>
            <a:off x="9536747" y="6049942"/>
            <a:ext cx="716915"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04</a:t>
            </a:r>
            <a:endParaRPr sz="4950" b="0" i="0" u="none" strike="noStrike" cap="none">
              <a:solidFill>
                <a:srgbClr val="000000"/>
              </a:solidFill>
              <a:latin typeface="Barlow Light"/>
              <a:ea typeface="Barlow Light"/>
              <a:cs typeface="Barlow Light"/>
              <a:sym typeface="Barlow Light"/>
            </a:endParaRPr>
          </a:p>
        </p:txBody>
      </p:sp>
      <p:sp>
        <p:nvSpPr>
          <p:cNvPr id="105" name="Google Shape;105;p4"/>
          <p:cNvSpPr txBox="1"/>
          <p:nvPr/>
        </p:nvSpPr>
        <p:spPr>
          <a:xfrm>
            <a:off x="9536747" y="3159978"/>
            <a:ext cx="712470"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02</a:t>
            </a:r>
            <a:endParaRPr sz="4950" b="0" i="0" u="none" strike="noStrike" cap="none">
              <a:solidFill>
                <a:srgbClr val="000000"/>
              </a:solidFill>
              <a:latin typeface="Barlow Light"/>
              <a:ea typeface="Barlow Light"/>
              <a:cs typeface="Barlow Light"/>
              <a:sym typeface="Barlow Light"/>
            </a:endParaRPr>
          </a:p>
        </p:txBody>
      </p:sp>
      <p:sp>
        <p:nvSpPr>
          <p:cNvPr id="106" name="Google Shape;106;p4"/>
          <p:cNvSpPr txBox="1"/>
          <p:nvPr/>
        </p:nvSpPr>
        <p:spPr>
          <a:xfrm>
            <a:off x="9536747" y="7473983"/>
            <a:ext cx="698500"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05</a:t>
            </a:r>
            <a:endParaRPr sz="4950" b="0" i="0" u="none" strike="noStrike" cap="none">
              <a:solidFill>
                <a:srgbClr val="000000"/>
              </a:solidFill>
              <a:latin typeface="Barlow Light"/>
              <a:ea typeface="Barlow Light"/>
              <a:cs typeface="Barlow Light"/>
              <a:sym typeface="Barlow Light"/>
            </a:endParaRPr>
          </a:p>
        </p:txBody>
      </p:sp>
      <p:sp>
        <p:nvSpPr>
          <p:cNvPr id="107" name="Google Shape;107;p4"/>
          <p:cNvSpPr txBox="1"/>
          <p:nvPr/>
        </p:nvSpPr>
        <p:spPr>
          <a:xfrm>
            <a:off x="9536747" y="4584018"/>
            <a:ext cx="699135"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03</a:t>
            </a:r>
            <a:endParaRPr sz="4950" b="0" i="0" u="none" strike="noStrike" cap="none">
              <a:solidFill>
                <a:srgbClr val="000000"/>
              </a:solidFill>
              <a:latin typeface="Barlow Light"/>
              <a:ea typeface="Barlow Light"/>
              <a:cs typeface="Barlow Light"/>
              <a:sym typeface="Barlow Light"/>
            </a:endParaRPr>
          </a:p>
        </p:txBody>
      </p:sp>
      <p:sp>
        <p:nvSpPr>
          <p:cNvPr id="108" name="Google Shape;108;p4"/>
          <p:cNvSpPr txBox="1"/>
          <p:nvPr/>
        </p:nvSpPr>
        <p:spPr>
          <a:xfrm>
            <a:off x="9536747" y="8898023"/>
            <a:ext cx="699135" cy="77978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4950" b="0" i="0" u="none" strike="noStrike" cap="none">
                <a:solidFill>
                  <a:srgbClr val="9EDAE4"/>
                </a:solidFill>
                <a:latin typeface="Barlow Light"/>
                <a:ea typeface="Barlow Light"/>
                <a:cs typeface="Barlow Light"/>
                <a:sym typeface="Barlow Light"/>
              </a:rPr>
              <a:t>06</a:t>
            </a:r>
            <a:endParaRPr sz="4950" b="0" i="0" u="none" strike="noStrike" cap="none">
              <a:solidFill>
                <a:srgbClr val="000000"/>
              </a:solidFill>
              <a:latin typeface="Barlow Light"/>
              <a:ea typeface="Barlow Light"/>
              <a:cs typeface="Barlow Light"/>
              <a:sym typeface="Barlow Light"/>
            </a:endParaRPr>
          </a:p>
        </p:txBody>
      </p:sp>
      <p:sp>
        <p:nvSpPr>
          <p:cNvPr id="109" name="Google Shape;109;p4"/>
          <p:cNvSpPr txBox="1"/>
          <p:nvPr/>
        </p:nvSpPr>
        <p:spPr>
          <a:xfrm>
            <a:off x="10730425" y="1792475"/>
            <a:ext cx="3255000" cy="64650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b="0" i="0" u="none" strike="noStrike" cap="none" dirty="0">
                <a:solidFill>
                  <a:srgbClr val="FFFFFF"/>
                </a:solidFill>
                <a:latin typeface="Archivo"/>
                <a:ea typeface="Archivo"/>
                <a:cs typeface="Archivo"/>
                <a:sym typeface="Archivo"/>
              </a:rPr>
              <a:t>Introduction</a:t>
            </a:r>
            <a:endParaRPr sz="4100" b="0" i="0" u="none" strike="noStrike" cap="none" dirty="0">
              <a:solidFill>
                <a:srgbClr val="000000"/>
              </a:solidFill>
              <a:latin typeface="Archivo"/>
              <a:ea typeface="Archivo"/>
              <a:cs typeface="Archivo"/>
              <a:sym typeface="Archivo"/>
            </a:endParaRPr>
          </a:p>
        </p:txBody>
      </p:sp>
      <p:sp>
        <p:nvSpPr>
          <p:cNvPr id="111" name="Google Shape;111;p4"/>
          <p:cNvSpPr txBox="1"/>
          <p:nvPr/>
        </p:nvSpPr>
        <p:spPr>
          <a:xfrm>
            <a:off x="10730427" y="3216518"/>
            <a:ext cx="4652011" cy="646316"/>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b="0" i="0" u="none" strike="noStrike" cap="none" dirty="0">
                <a:solidFill>
                  <a:srgbClr val="FFFFFF"/>
                </a:solidFill>
                <a:latin typeface="Archivo"/>
                <a:ea typeface="Archivo"/>
                <a:cs typeface="Archivo"/>
                <a:sym typeface="Archivo"/>
              </a:rPr>
              <a:t>Project Goal</a:t>
            </a:r>
            <a:endParaRPr sz="4100" b="0" i="0" u="none" strike="noStrike" cap="none" dirty="0">
              <a:solidFill>
                <a:srgbClr val="000000"/>
              </a:solidFill>
              <a:latin typeface="Archivo"/>
              <a:ea typeface="Archivo"/>
              <a:cs typeface="Archivo"/>
              <a:sym typeface="Archivo"/>
            </a:endParaRPr>
          </a:p>
        </p:txBody>
      </p:sp>
      <p:sp>
        <p:nvSpPr>
          <p:cNvPr id="114" name="Google Shape;114;p4"/>
          <p:cNvSpPr txBox="1"/>
          <p:nvPr/>
        </p:nvSpPr>
        <p:spPr>
          <a:xfrm>
            <a:off x="10730428" y="8985977"/>
            <a:ext cx="6950075" cy="654050"/>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b="0" i="0" u="none" strike="noStrike" cap="none" dirty="0">
                <a:solidFill>
                  <a:srgbClr val="FFFFFF"/>
                </a:solidFill>
                <a:latin typeface="Archivo"/>
                <a:ea typeface="Archivo"/>
                <a:cs typeface="Archivo"/>
                <a:sym typeface="Archivo"/>
              </a:rPr>
              <a:t>Conclusion</a:t>
            </a:r>
            <a:endParaRPr sz="4100" b="0" i="0" u="none" strike="noStrike" cap="none" dirty="0">
              <a:solidFill>
                <a:srgbClr val="000000"/>
              </a:solidFill>
              <a:latin typeface="Archivo"/>
              <a:ea typeface="Archivo"/>
              <a:cs typeface="Archivo"/>
              <a:sym typeface="Archivo"/>
            </a:endParaRPr>
          </a:p>
        </p:txBody>
      </p:sp>
      <p:sp>
        <p:nvSpPr>
          <p:cNvPr id="2" name="Google Shape;111;p4">
            <a:extLst>
              <a:ext uri="{FF2B5EF4-FFF2-40B4-BE49-F238E27FC236}">
                <a16:creationId xmlns:a16="http://schemas.microsoft.com/office/drawing/2014/main" id="{61D55AD9-BB90-AFEF-D524-C8134768DC15}"/>
              </a:ext>
            </a:extLst>
          </p:cNvPr>
          <p:cNvSpPr txBox="1"/>
          <p:nvPr/>
        </p:nvSpPr>
        <p:spPr>
          <a:xfrm>
            <a:off x="10730425" y="4747137"/>
            <a:ext cx="4652011" cy="646316"/>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b="0" i="0" u="none" strike="noStrike" cap="none" dirty="0">
                <a:solidFill>
                  <a:srgbClr val="FFFFFF"/>
                </a:solidFill>
                <a:latin typeface="Archivo"/>
                <a:ea typeface="Archivo"/>
                <a:cs typeface="Archivo"/>
                <a:sym typeface="Archivo"/>
              </a:rPr>
              <a:t>Phase Overview</a:t>
            </a:r>
            <a:endParaRPr sz="4100" b="0" i="0" u="none" strike="noStrike" cap="none" dirty="0">
              <a:solidFill>
                <a:srgbClr val="000000"/>
              </a:solidFill>
              <a:latin typeface="Archivo"/>
              <a:ea typeface="Archivo"/>
              <a:cs typeface="Archivo"/>
              <a:sym typeface="Archivo"/>
            </a:endParaRPr>
          </a:p>
        </p:txBody>
      </p:sp>
      <p:sp>
        <p:nvSpPr>
          <p:cNvPr id="3" name="Google Shape;111;p4">
            <a:extLst>
              <a:ext uri="{FF2B5EF4-FFF2-40B4-BE49-F238E27FC236}">
                <a16:creationId xmlns:a16="http://schemas.microsoft.com/office/drawing/2014/main" id="{1525C544-1AEC-C424-1261-468021648A84}"/>
              </a:ext>
            </a:extLst>
          </p:cNvPr>
          <p:cNvSpPr txBox="1"/>
          <p:nvPr/>
        </p:nvSpPr>
        <p:spPr>
          <a:xfrm>
            <a:off x="10730425" y="6183406"/>
            <a:ext cx="5086051" cy="1277258"/>
          </a:xfrm>
          <a:prstGeom prst="rect">
            <a:avLst/>
          </a:prstGeom>
          <a:noFill/>
          <a:ln>
            <a:noFill/>
          </a:ln>
        </p:spPr>
        <p:txBody>
          <a:bodyPr spcFirstLastPara="1" wrap="square" lIns="0" tIns="15225" rIns="0" bIns="0" anchor="t" anchorCtr="0">
            <a:spAutoFit/>
          </a:bodyPr>
          <a:lstStyle/>
          <a:p>
            <a:pPr marL="12700">
              <a:buSzPts val="4100"/>
            </a:pPr>
            <a:r>
              <a:rPr lang="en-US" sz="4100" dirty="0">
                <a:solidFill>
                  <a:srgbClr val="FFFFFF"/>
                </a:solidFill>
                <a:latin typeface="Archivo"/>
                <a:ea typeface="Archivo"/>
                <a:cs typeface="Archivo"/>
                <a:sym typeface="Archivo"/>
              </a:rPr>
              <a:t>Actions and Insights</a:t>
            </a:r>
            <a:endParaRPr lang="en-US" sz="4100" b="0" i="0" u="none" strike="noStrike" cap="none" dirty="0">
              <a:solidFill>
                <a:srgbClr val="000000"/>
              </a:solidFill>
              <a:latin typeface="Archivo"/>
              <a:ea typeface="Archivo"/>
              <a:cs typeface="Archivo"/>
              <a:sym typeface="Archivo"/>
            </a:endParaRPr>
          </a:p>
          <a:p>
            <a:pPr marL="12700" lvl="0">
              <a:buSzPts val="4100"/>
            </a:pPr>
            <a:endParaRPr sz="4100" b="0" i="0" u="none" strike="noStrike" cap="none" dirty="0">
              <a:solidFill>
                <a:srgbClr val="000000"/>
              </a:solidFill>
              <a:latin typeface="Archivo"/>
              <a:ea typeface="Archivo"/>
              <a:cs typeface="Archivo"/>
              <a:sym typeface="Archivo"/>
            </a:endParaRPr>
          </a:p>
        </p:txBody>
      </p:sp>
      <p:sp>
        <p:nvSpPr>
          <p:cNvPr id="4" name="Google Shape;111;p4">
            <a:extLst>
              <a:ext uri="{FF2B5EF4-FFF2-40B4-BE49-F238E27FC236}">
                <a16:creationId xmlns:a16="http://schemas.microsoft.com/office/drawing/2014/main" id="{1857019B-B17B-7FD3-1FB6-FFF3BD119EEF}"/>
              </a:ext>
            </a:extLst>
          </p:cNvPr>
          <p:cNvSpPr txBox="1"/>
          <p:nvPr/>
        </p:nvSpPr>
        <p:spPr>
          <a:xfrm>
            <a:off x="10730425" y="7616029"/>
            <a:ext cx="5086051" cy="646316"/>
          </a:xfrm>
          <a:prstGeom prst="rect">
            <a:avLst/>
          </a:prstGeom>
          <a:noFill/>
          <a:ln>
            <a:noFill/>
          </a:ln>
        </p:spPr>
        <p:txBody>
          <a:bodyPr spcFirstLastPara="1" wrap="square" lIns="0" tIns="15225" rIns="0" bIns="0" anchor="t" anchorCtr="0">
            <a:spAutoFit/>
          </a:bodyPr>
          <a:lstStyle/>
          <a:p>
            <a:pPr marL="12700" marR="0" lvl="0" indent="0" algn="l" rtl="0">
              <a:lnSpc>
                <a:spcPct val="100000"/>
              </a:lnSpc>
              <a:spcBef>
                <a:spcPts val="0"/>
              </a:spcBef>
              <a:spcAft>
                <a:spcPts val="0"/>
              </a:spcAft>
              <a:buClr>
                <a:srgbClr val="000000"/>
              </a:buClr>
              <a:buSzPts val="4100"/>
              <a:buFont typeface="Arial"/>
              <a:buNone/>
            </a:pPr>
            <a:r>
              <a:rPr lang="en-US" sz="4100" dirty="0">
                <a:solidFill>
                  <a:srgbClr val="FFFFFF"/>
                </a:solidFill>
                <a:latin typeface="Archivo"/>
                <a:cs typeface="Archivo"/>
                <a:sym typeface="Archivo"/>
              </a:rPr>
              <a:t>Shiny App</a:t>
            </a:r>
            <a:endParaRPr lang="en-US" sz="4100" b="0" i="0" u="none" strike="noStrike" cap="none" dirty="0">
              <a:solidFill>
                <a:srgbClr val="000000"/>
              </a:solidFill>
              <a:latin typeface="Archivo"/>
              <a:ea typeface="Archivo"/>
              <a:cs typeface="Archivo"/>
              <a:sym typeface="Archiv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135"/>
        <p:cNvGrpSpPr/>
        <p:nvPr/>
      </p:nvGrpSpPr>
      <p:grpSpPr>
        <a:xfrm>
          <a:off x="0" y="0"/>
          <a:ext cx="0" cy="0"/>
          <a:chOff x="0" y="0"/>
          <a:chExt cx="0" cy="0"/>
        </a:xfrm>
      </p:grpSpPr>
      <p:sp>
        <p:nvSpPr>
          <p:cNvPr id="136" name="Google Shape;136;p6"/>
          <p:cNvSpPr/>
          <p:nvPr/>
        </p:nvSpPr>
        <p:spPr>
          <a:xfrm>
            <a:off x="0" y="-52535"/>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grpSp>
        <p:nvGrpSpPr>
          <p:cNvPr id="137" name="Google Shape;137;p6"/>
          <p:cNvGrpSpPr/>
          <p:nvPr/>
        </p:nvGrpSpPr>
        <p:grpSpPr>
          <a:xfrm>
            <a:off x="8427723" y="1"/>
            <a:ext cx="11676375" cy="5143499"/>
            <a:chOff x="4188354" y="376951"/>
            <a:chExt cx="15915745" cy="10350365"/>
          </a:xfrm>
        </p:grpSpPr>
        <p:pic>
          <p:nvPicPr>
            <p:cNvPr id="138" name="Google Shape;138;p6"/>
            <p:cNvPicPr preferRelativeResize="0"/>
            <p:nvPr/>
          </p:nvPicPr>
          <p:blipFill rotWithShape="1">
            <a:blip r:embed="rId3">
              <a:alphaModFix/>
            </a:blip>
            <a:srcRect/>
            <a:stretch/>
          </p:blipFill>
          <p:spPr>
            <a:xfrm>
              <a:off x="4188354" y="376951"/>
              <a:ext cx="15915745" cy="10350365"/>
            </a:xfrm>
            <a:prstGeom prst="rect">
              <a:avLst/>
            </a:prstGeom>
            <a:noFill/>
            <a:ln>
              <a:noFill/>
            </a:ln>
          </p:spPr>
        </p:pic>
        <p:sp>
          <p:nvSpPr>
            <p:cNvPr id="139" name="Google Shape;139;p6"/>
            <p:cNvSpPr/>
            <p:nvPr/>
          </p:nvSpPr>
          <p:spPr>
            <a:xfrm>
              <a:off x="10321617" y="5941297"/>
              <a:ext cx="347345" cy="173990"/>
            </a:xfrm>
            <a:custGeom>
              <a:avLst/>
              <a:gdLst/>
              <a:ahLst/>
              <a:cxnLst/>
              <a:rect l="l" t="t" r="r" b="b"/>
              <a:pathLst>
                <a:path w="347345" h="173989" extrusionOk="0">
                  <a:moveTo>
                    <a:pt x="262327" y="0"/>
                  </a:moveTo>
                  <a:lnTo>
                    <a:pt x="255793" y="0"/>
                  </a:lnTo>
                  <a:lnTo>
                    <a:pt x="252264" y="3518"/>
                  </a:lnTo>
                  <a:lnTo>
                    <a:pt x="252264" y="10062"/>
                  </a:lnTo>
                  <a:lnTo>
                    <a:pt x="253144" y="12041"/>
                  </a:lnTo>
                  <a:lnTo>
                    <a:pt x="319948" y="78824"/>
                  </a:lnTo>
                  <a:lnTo>
                    <a:pt x="3539" y="78824"/>
                  </a:lnTo>
                  <a:lnTo>
                    <a:pt x="0" y="82353"/>
                  </a:lnTo>
                  <a:lnTo>
                    <a:pt x="0" y="91075"/>
                  </a:lnTo>
                  <a:lnTo>
                    <a:pt x="3539" y="94593"/>
                  </a:lnTo>
                  <a:lnTo>
                    <a:pt x="319948" y="94593"/>
                  </a:lnTo>
                  <a:lnTo>
                    <a:pt x="253144" y="161398"/>
                  </a:lnTo>
                  <a:lnTo>
                    <a:pt x="252264" y="163366"/>
                  </a:lnTo>
                  <a:lnTo>
                    <a:pt x="252264" y="169900"/>
                  </a:lnTo>
                  <a:lnTo>
                    <a:pt x="255793" y="173418"/>
                  </a:lnTo>
                  <a:lnTo>
                    <a:pt x="262327" y="173418"/>
                  </a:lnTo>
                  <a:lnTo>
                    <a:pt x="264285" y="172549"/>
                  </a:lnTo>
                  <a:lnTo>
                    <a:pt x="345968" y="90866"/>
                  </a:lnTo>
                  <a:lnTo>
                    <a:pt x="346858" y="88897"/>
                  </a:lnTo>
                  <a:lnTo>
                    <a:pt x="346858" y="84541"/>
                  </a:lnTo>
                  <a:lnTo>
                    <a:pt x="345968" y="82562"/>
                  </a:lnTo>
                  <a:lnTo>
                    <a:pt x="344544" y="81138"/>
                  </a:lnTo>
                  <a:lnTo>
                    <a:pt x="264285" y="890"/>
                  </a:lnTo>
                  <a:lnTo>
                    <a:pt x="262327"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2" name="Google Shape;142;p6"/>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6"/>
          <p:cNvSpPr txBox="1">
            <a:spLocks noGrp="1"/>
          </p:cNvSpPr>
          <p:nvPr>
            <p:ph type="title"/>
          </p:nvPr>
        </p:nvSpPr>
        <p:spPr>
          <a:xfrm>
            <a:off x="1762841" y="2171676"/>
            <a:ext cx="8615599" cy="1281746"/>
          </a:xfrm>
          <a:prstGeom prst="rect">
            <a:avLst/>
          </a:prstGeom>
          <a:noFill/>
          <a:ln>
            <a:noFill/>
          </a:ln>
        </p:spPr>
        <p:txBody>
          <a:bodyPr spcFirstLastPara="1" wrap="square" lIns="0" tIns="12050" rIns="0" bIns="0" anchor="t" anchorCtr="0">
            <a:spAutoFit/>
          </a:bodyPr>
          <a:lstStyle/>
          <a:p>
            <a:pPr marL="12700" marR="5080" lvl="0" indent="0" algn="l" rtl="0">
              <a:lnSpc>
                <a:spcPct val="100000"/>
              </a:lnSpc>
              <a:spcBef>
                <a:spcPts val="0"/>
              </a:spcBef>
              <a:spcAft>
                <a:spcPts val="0"/>
              </a:spcAft>
              <a:buSzPts val="1400"/>
              <a:buNone/>
            </a:pPr>
            <a:r>
              <a:rPr lang="en-US" sz="8250" b="1" dirty="0">
                <a:solidFill>
                  <a:srgbClr val="FFFFFF"/>
                </a:solidFill>
                <a:latin typeface="Barlow" pitchFamily="2" charset="77"/>
              </a:rPr>
              <a:t>INTRODUCTION</a:t>
            </a:r>
            <a:endParaRPr sz="8250" b="1" dirty="0">
              <a:latin typeface="Barlow" pitchFamily="2" charset="77"/>
            </a:endParaRPr>
          </a:p>
        </p:txBody>
      </p:sp>
      <p:sp>
        <p:nvSpPr>
          <p:cNvPr id="143" name="Google Shape;143;p6"/>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3</a:t>
            </a:fld>
            <a:endParaRPr/>
          </a:p>
        </p:txBody>
      </p:sp>
      <p:sp>
        <p:nvSpPr>
          <p:cNvPr id="147" name="Google Shape;147;p6"/>
          <p:cNvSpPr txBox="1"/>
          <p:nvPr/>
        </p:nvSpPr>
        <p:spPr>
          <a:xfrm>
            <a:off x="1762841" y="4264723"/>
            <a:ext cx="15176409" cy="2966192"/>
          </a:xfrm>
          <a:prstGeom prst="rect">
            <a:avLst/>
          </a:prstGeom>
          <a:noFill/>
          <a:ln>
            <a:noFill/>
          </a:ln>
        </p:spPr>
        <p:txBody>
          <a:bodyPr spcFirstLastPara="1" wrap="square" lIns="0" tIns="11425" rIns="0" bIns="0" anchor="t" anchorCtr="0">
            <a:spAutoFit/>
          </a:bodyPr>
          <a:lstStyle/>
          <a:p>
            <a:pPr marL="457200" indent="-457200" algn="l">
              <a:buClr>
                <a:schemeClr val="bg1"/>
              </a:buClr>
              <a:buFont typeface="Courier New" panose="02070309020205020404" pitchFamily="49" charset="0"/>
              <a:buChar char="o"/>
            </a:pPr>
            <a:r>
              <a:rPr lang="en-US" sz="3200" b="0" i="0" dirty="0">
                <a:solidFill>
                  <a:schemeClr val="bg1"/>
                </a:solidFill>
                <a:effectLst/>
                <a:latin typeface="SourceSansPro"/>
              </a:rPr>
              <a:t>A health management organization (HMO) is a network or organization that provides health insurance coverage for a monthly or annual fee.</a:t>
            </a:r>
          </a:p>
          <a:p>
            <a:pPr marL="457200" indent="-457200" algn="l">
              <a:buClr>
                <a:schemeClr val="bg1"/>
              </a:buClr>
              <a:buFont typeface="Courier New" panose="02070309020205020404" pitchFamily="49" charset="0"/>
              <a:buChar char="o"/>
            </a:pPr>
            <a:r>
              <a:rPr lang="en-US" sz="3200" b="0" i="0" dirty="0">
                <a:solidFill>
                  <a:schemeClr val="bg1"/>
                </a:solidFill>
                <a:effectLst/>
                <a:latin typeface="SourceSansPro"/>
              </a:rPr>
              <a:t>An HMO is made up of a group of medical insurance providers.</a:t>
            </a:r>
          </a:p>
          <a:p>
            <a:pPr marL="457200" indent="-457200">
              <a:buClr>
                <a:schemeClr val="bg1"/>
              </a:buClr>
              <a:buFont typeface="Courier New" panose="02070309020205020404" pitchFamily="49" charset="0"/>
              <a:buChar char="o"/>
            </a:pPr>
            <a:r>
              <a:rPr lang="en-US" sz="3200" dirty="0">
                <a:solidFill>
                  <a:schemeClr val="bg1"/>
                </a:solidFill>
                <a:latin typeface="SourceSansPro"/>
              </a:rPr>
              <a:t>The dataset contains healthcare cost information from an HMO (Health Management Organization).</a:t>
            </a:r>
          </a:p>
          <a:p>
            <a:pPr marL="457200" indent="-457200" algn="l">
              <a:buClr>
                <a:schemeClr val="bg1"/>
              </a:buClr>
              <a:buFont typeface="Courier New" panose="02070309020205020404" pitchFamily="49" charset="0"/>
              <a:buChar char="o"/>
            </a:pPr>
            <a:r>
              <a:rPr lang="en-US" sz="3200" dirty="0">
                <a:solidFill>
                  <a:schemeClr val="bg1"/>
                </a:solidFill>
                <a:latin typeface="SourceSansPro"/>
              </a:rPr>
              <a:t>The dataset comprises of attributes of age, BMI, location, smoker, exercise etc.</a:t>
            </a:r>
            <a:endParaRPr lang="en-US" sz="3200" b="0" i="0" dirty="0">
              <a:solidFill>
                <a:schemeClr val="bg1"/>
              </a:solidFill>
              <a:effectLst/>
              <a:latin typeface="SourceSansPro"/>
            </a:endParaRPr>
          </a:p>
        </p:txBody>
      </p:sp>
      <p:pic>
        <p:nvPicPr>
          <p:cNvPr id="1026" name="Picture 2" descr="What is Healthcare Management? - Healthcare Management Degree Guide">
            <a:extLst>
              <a:ext uri="{FF2B5EF4-FFF2-40B4-BE49-F238E27FC236}">
                <a16:creationId xmlns:a16="http://schemas.microsoft.com/office/drawing/2014/main" id="{5186AFA5-59EB-0D67-6EEA-2C1EBFF37D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123989" y="7558481"/>
            <a:ext cx="4762500" cy="32575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197"/>
        <p:cNvGrpSpPr/>
        <p:nvPr/>
      </p:nvGrpSpPr>
      <p:grpSpPr>
        <a:xfrm>
          <a:off x="0" y="0"/>
          <a:ext cx="0" cy="0"/>
          <a:chOff x="0" y="0"/>
          <a:chExt cx="0" cy="0"/>
        </a:xfrm>
      </p:grpSpPr>
      <p:sp>
        <p:nvSpPr>
          <p:cNvPr id="198" name="Google Shape;198;p9"/>
          <p:cNvSpPr/>
          <p:nvPr/>
        </p:nvSpPr>
        <p:spPr>
          <a:xfrm>
            <a:off x="0" y="0"/>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9"/>
          <p:cNvSpPr txBox="1">
            <a:spLocks noGrp="1"/>
          </p:cNvSpPr>
          <p:nvPr>
            <p:ph type="title"/>
          </p:nvPr>
        </p:nvSpPr>
        <p:spPr>
          <a:xfrm>
            <a:off x="2930439" y="1833039"/>
            <a:ext cx="1462458" cy="3310501"/>
          </a:xfrm>
          <a:prstGeom prst="rect">
            <a:avLst/>
          </a:prstGeom>
          <a:noFill/>
          <a:ln>
            <a:noFill/>
          </a:ln>
        </p:spPr>
        <p:txBody>
          <a:bodyPr spcFirstLastPara="1" wrap="square" lIns="0" tIns="17125" rIns="0" bIns="0" anchor="t" anchorCtr="0">
            <a:spAutoFit/>
          </a:bodyPr>
          <a:lstStyle/>
          <a:p>
            <a:pPr marL="12700" lvl="0" indent="0" algn="l" rtl="0">
              <a:lnSpc>
                <a:spcPct val="100000"/>
              </a:lnSpc>
              <a:spcBef>
                <a:spcPts val="0"/>
              </a:spcBef>
              <a:spcAft>
                <a:spcPts val="0"/>
              </a:spcAft>
              <a:buSzPts val="1400"/>
              <a:buNone/>
            </a:pPr>
            <a:r>
              <a:rPr lang="en-US" sz="21400" b="1" dirty="0">
                <a:solidFill>
                  <a:srgbClr val="FFFFFF"/>
                </a:solidFill>
                <a:latin typeface="Archivo"/>
                <a:ea typeface="Archivo"/>
                <a:cs typeface="Archivo"/>
                <a:sym typeface="Archivo"/>
              </a:rPr>
              <a:t>“</a:t>
            </a:r>
            <a:endParaRPr sz="21400" dirty="0">
              <a:latin typeface="Archivo"/>
              <a:ea typeface="Archivo"/>
              <a:cs typeface="Archivo"/>
              <a:sym typeface="Archivo"/>
            </a:endParaRPr>
          </a:p>
        </p:txBody>
      </p:sp>
      <p:sp>
        <p:nvSpPr>
          <p:cNvPr id="199" name="Google Shape;199;p9"/>
          <p:cNvSpPr txBox="1">
            <a:spLocks noGrp="1"/>
          </p:cNvSpPr>
          <p:nvPr>
            <p:ph type="body" idx="1"/>
          </p:nvPr>
        </p:nvSpPr>
        <p:spPr>
          <a:xfrm>
            <a:off x="4761861" y="2678612"/>
            <a:ext cx="13307486" cy="6477474"/>
          </a:xfrm>
          <a:prstGeom prst="rect">
            <a:avLst/>
          </a:prstGeom>
          <a:noFill/>
          <a:ln>
            <a:noFill/>
          </a:ln>
        </p:spPr>
        <p:txBody>
          <a:bodyPr spcFirstLastPara="1" wrap="square" lIns="0" tIns="11425" rIns="0" bIns="0" anchor="t" anchorCtr="0">
            <a:spAutoFit/>
          </a:bodyPr>
          <a:lstStyle/>
          <a:p>
            <a:pPr marL="12065" marR="5080" lvl="0" indent="-635" rtl="0">
              <a:lnSpc>
                <a:spcPct val="100600"/>
              </a:lnSpc>
              <a:spcBef>
                <a:spcPts val="0"/>
              </a:spcBef>
              <a:spcAft>
                <a:spcPts val="0"/>
              </a:spcAft>
              <a:buSzPts val="1400"/>
              <a:buNone/>
            </a:pPr>
            <a:r>
              <a:rPr lang="en-US" sz="3200" dirty="0"/>
              <a:t>The overall goal of the case is to provide actionable insight, based on the data available, as well as accurately predict which people (customers) will be expensive.</a:t>
            </a:r>
          </a:p>
          <a:p>
            <a:pPr marL="12065" marR="5080" lvl="0" indent="-635" rtl="0">
              <a:lnSpc>
                <a:spcPct val="100600"/>
              </a:lnSpc>
              <a:spcBef>
                <a:spcPts val="0"/>
              </a:spcBef>
              <a:spcAft>
                <a:spcPts val="0"/>
              </a:spcAft>
              <a:buSzPts val="1400"/>
              <a:buNone/>
            </a:pPr>
            <a:endParaRPr lang="en-US" sz="3200" dirty="0"/>
          </a:p>
          <a:p>
            <a:pPr marL="12065" marR="5080" lvl="0" indent="-635" rtl="0">
              <a:lnSpc>
                <a:spcPct val="100600"/>
              </a:lnSpc>
              <a:spcBef>
                <a:spcPts val="0"/>
              </a:spcBef>
              <a:spcAft>
                <a:spcPts val="0"/>
              </a:spcAft>
              <a:buSzPts val="1400"/>
              <a:buNone/>
            </a:pPr>
            <a:r>
              <a:rPr lang="en-US" sz="3200" dirty="0"/>
              <a:t>The goal is to understand the key drivers for why some people are more expensive (i.e., require more health care), as well as predict which people will be expensive (in terms of health care costs).</a:t>
            </a:r>
          </a:p>
          <a:p>
            <a:pPr marL="12065" marR="5080" lvl="0" indent="-635" rtl="0">
              <a:lnSpc>
                <a:spcPct val="100600"/>
              </a:lnSpc>
              <a:spcBef>
                <a:spcPts val="0"/>
              </a:spcBef>
              <a:spcAft>
                <a:spcPts val="0"/>
              </a:spcAft>
              <a:buSzPts val="1400"/>
              <a:buNone/>
            </a:pPr>
            <a:endParaRPr lang="en-US" sz="3200" dirty="0"/>
          </a:p>
          <a:p>
            <a:pPr marL="12065" marR="5080" lvl="0" indent="-635" rtl="0">
              <a:lnSpc>
                <a:spcPct val="100600"/>
              </a:lnSpc>
              <a:spcBef>
                <a:spcPts val="0"/>
              </a:spcBef>
              <a:spcAft>
                <a:spcPts val="0"/>
              </a:spcAft>
              <a:buSzPts val="1400"/>
              <a:buNone/>
            </a:pPr>
            <a:r>
              <a:rPr lang="en-US" sz="3200" dirty="0"/>
              <a:t>Hence, at a high level, you have two goals: </a:t>
            </a:r>
          </a:p>
          <a:p>
            <a:pPr marL="12065" marR="5080" lvl="0" indent="-635" rtl="0">
              <a:lnSpc>
                <a:spcPct val="100600"/>
              </a:lnSpc>
              <a:spcBef>
                <a:spcPts val="0"/>
              </a:spcBef>
              <a:spcAft>
                <a:spcPts val="0"/>
              </a:spcAft>
              <a:buSzPts val="1400"/>
              <a:buNone/>
            </a:pPr>
            <a:r>
              <a:rPr lang="en-US" sz="3200" dirty="0"/>
              <a:t>	• Predict people who will spend a lot of money on health care next year (i.e., which people will have high healthcare costs). </a:t>
            </a:r>
          </a:p>
          <a:p>
            <a:pPr marL="12065" marR="5080" lvl="0" indent="-635" rtl="0">
              <a:lnSpc>
                <a:spcPct val="100600"/>
              </a:lnSpc>
              <a:spcBef>
                <a:spcPts val="0"/>
              </a:spcBef>
              <a:spcAft>
                <a:spcPts val="0"/>
              </a:spcAft>
              <a:buSzPts val="1400"/>
              <a:buNone/>
            </a:pPr>
            <a:r>
              <a:rPr lang="en-US" sz="3200" dirty="0"/>
              <a:t>• Provide actionable insight to the HMO, in terms of how to lower their total health care costs.</a:t>
            </a:r>
            <a:endParaRPr sz="3200" dirty="0">
              <a:latin typeface="Archivo"/>
              <a:ea typeface="Archivo"/>
              <a:cs typeface="Archivo"/>
              <a:sym typeface="Archivo"/>
            </a:endParaRPr>
          </a:p>
        </p:txBody>
      </p:sp>
      <p:sp>
        <p:nvSpPr>
          <p:cNvPr id="207" name="Google Shape;207;p9"/>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4</a:t>
            </a:fld>
            <a:endParaRPr/>
          </a:p>
        </p:txBody>
      </p:sp>
      <p:pic>
        <p:nvPicPr>
          <p:cNvPr id="204" name="Google Shape;204;p9"/>
          <p:cNvPicPr preferRelativeResize="0"/>
          <p:nvPr/>
        </p:nvPicPr>
        <p:blipFill rotWithShape="1">
          <a:blip r:embed="rId3">
            <a:alphaModFix/>
          </a:blip>
          <a:srcRect/>
          <a:stretch/>
        </p:blipFill>
        <p:spPr>
          <a:xfrm>
            <a:off x="0" y="6789420"/>
            <a:ext cx="14287499" cy="4519930"/>
          </a:xfrm>
          <a:prstGeom prst="rect">
            <a:avLst/>
          </a:prstGeom>
          <a:noFill/>
          <a:ln>
            <a:noFill/>
          </a:ln>
        </p:spPr>
      </p:pic>
      <p:sp>
        <p:nvSpPr>
          <p:cNvPr id="206" name="Google Shape;206;p9"/>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 name="Google Shape;146;p6">
            <a:extLst>
              <a:ext uri="{FF2B5EF4-FFF2-40B4-BE49-F238E27FC236}">
                <a16:creationId xmlns:a16="http://schemas.microsoft.com/office/drawing/2014/main" id="{5B912626-355A-4140-5A4C-1CDD2F8D71EE}"/>
              </a:ext>
            </a:extLst>
          </p:cNvPr>
          <p:cNvSpPr txBox="1">
            <a:spLocks/>
          </p:cNvSpPr>
          <p:nvPr/>
        </p:nvSpPr>
        <p:spPr>
          <a:xfrm>
            <a:off x="4761861" y="1128748"/>
            <a:ext cx="8986946" cy="1281746"/>
          </a:xfrm>
          <a:prstGeom prst="rect">
            <a:avLst/>
          </a:prstGeom>
          <a:noFill/>
          <a:ln>
            <a:noFill/>
          </a:ln>
        </p:spPr>
        <p:txBody>
          <a:bodyPr spcFirstLastPara="1" wrap="square" lIns="0" tIns="1205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marR="5080"/>
            <a:r>
              <a:rPr lang="en-US" sz="8250" b="1" dirty="0">
                <a:solidFill>
                  <a:srgbClr val="FFFFFF"/>
                </a:solidFill>
                <a:latin typeface="Barlow" pitchFamily="2" charset="77"/>
              </a:rPr>
              <a:t>PROJECT GOAL</a:t>
            </a:r>
            <a:endParaRPr lang="en-US" sz="8250" b="1" dirty="0">
              <a:latin typeface="Barlow" pitchFamily="2" charset="77"/>
            </a:endParaRPr>
          </a:p>
        </p:txBody>
      </p:sp>
      <p:sp>
        <p:nvSpPr>
          <p:cNvPr id="3" name="Google Shape;200;p9">
            <a:extLst>
              <a:ext uri="{FF2B5EF4-FFF2-40B4-BE49-F238E27FC236}">
                <a16:creationId xmlns:a16="http://schemas.microsoft.com/office/drawing/2014/main" id="{C925FF4D-072A-5BF3-5C7C-44BA01F42876}"/>
              </a:ext>
            </a:extLst>
          </p:cNvPr>
          <p:cNvSpPr txBox="1">
            <a:spLocks/>
          </p:cNvSpPr>
          <p:nvPr/>
        </p:nvSpPr>
        <p:spPr>
          <a:xfrm>
            <a:off x="18013680" y="7998215"/>
            <a:ext cx="1692311" cy="3310501"/>
          </a:xfrm>
          <a:prstGeom prst="rect">
            <a:avLst/>
          </a:prstGeom>
          <a:noFill/>
          <a:ln>
            <a:noFill/>
          </a:ln>
        </p:spPr>
        <p:txBody>
          <a:bodyPr spcFirstLastPara="1" wrap="square" lIns="0" tIns="1712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a:r>
              <a:rPr lang="en-US" sz="21400" b="1" dirty="0">
                <a:solidFill>
                  <a:srgbClr val="FFFFFF"/>
                </a:solidFill>
                <a:latin typeface="Archivo"/>
                <a:ea typeface="Archivo"/>
                <a:cs typeface="Archivo"/>
                <a:sym typeface="Archivo"/>
              </a:rPr>
              <a:t>’’</a:t>
            </a:r>
            <a:endParaRPr lang="en-US" sz="21400" dirty="0">
              <a:latin typeface="Archivo"/>
              <a:ea typeface="Archivo"/>
              <a:cs typeface="Archivo"/>
              <a:sym typeface="Archiv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97"/>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646B9BC1-2073-B08E-235D-67F692D7907F}"/>
              </a:ext>
            </a:extLst>
          </p:cNvPr>
          <p:cNvGraphicFramePr/>
          <p:nvPr>
            <p:extLst>
              <p:ext uri="{D42A27DB-BD31-4B8C-83A1-F6EECF244321}">
                <p14:modId xmlns:p14="http://schemas.microsoft.com/office/powerpoint/2010/main" val="777019102"/>
              </p:ext>
            </p:extLst>
          </p:nvPr>
        </p:nvGraphicFramePr>
        <p:xfrm>
          <a:off x="0" y="0"/>
          <a:ext cx="19776822" cy="113087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0" name="Google Shape;200;p9"/>
          <p:cNvSpPr txBox="1">
            <a:spLocks noGrp="1"/>
          </p:cNvSpPr>
          <p:nvPr>
            <p:ph type="title"/>
          </p:nvPr>
        </p:nvSpPr>
        <p:spPr>
          <a:xfrm>
            <a:off x="2930439" y="1833039"/>
            <a:ext cx="1462458" cy="3310501"/>
          </a:xfrm>
          <a:prstGeom prst="rect">
            <a:avLst/>
          </a:prstGeom>
          <a:noFill/>
          <a:ln>
            <a:noFill/>
          </a:ln>
        </p:spPr>
        <p:txBody>
          <a:bodyPr spcFirstLastPara="1" wrap="square" lIns="0" tIns="17125" rIns="0" bIns="0" anchor="t" anchorCtr="0">
            <a:spAutoFit/>
          </a:bodyPr>
          <a:lstStyle/>
          <a:p>
            <a:pPr marL="12700" lvl="0" indent="0" algn="l" rtl="0">
              <a:lnSpc>
                <a:spcPct val="100000"/>
              </a:lnSpc>
              <a:spcBef>
                <a:spcPts val="0"/>
              </a:spcBef>
              <a:spcAft>
                <a:spcPts val="0"/>
              </a:spcAft>
              <a:buSzPts val="1400"/>
              <a:buNone/>
            </a:pPr>
            <a:r>
              <a:rPr lang="en-US" sz="21400" b="1" dirty="0">
                <a:solidFill>
                  <a:srgbClr val="FFFFFF"/>
                </a:solidFill>
                <a:latin typeface="Archivo"/>
                <a:ea typeface="Archivo"/>
                <a:cs typeface="Archivo"/>
                <a:sym typeface="Archivo"/>
              </a:rPr>
              <a:t>“</a:t>
            </a:r>
            <a:endParaRPr sz="21400" dirty="0">
              <a:latin typeface="Archivo"/>
              <a:ea typeface="Archivo"/>
              <a:cs typeface="Archivo"/>
              <a:sym typeface="Archivo"/>
            </a:endParaRPr>
          </a:p>
        </p:txBody>
      </p:sp>
      <p:sp>
        <p:nvSpPr>
          <p:cNvPr id="207" name="Google Shape;207;p9"/>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5</a:t>
            </a:fld>
            <a:endParaRPr/>
          </a:p>
        </p:txBody>
      </p:sp>
      <p:pic>
        <p:nvPicPr>
          <p:cNvPr id="204" name="Google Shape;204;p9"/>
          <p:cNvPicPr preferRelativeResize="0"/>
          <p:nvPr/>
        </p:nvPicPr>
        <p:blipFill rotWithShape="1">
          <a:blip r:embed="rId8">
            <a:alphaModFix/>
          </a:blip>
          <a:srcRect/>
          <a:stretch/>
        </p:blipFill>
        <p:spPr>
          <a:xfrm>
            <a:off x="0" y="6863335"/>
            <a:ext cx="14287500" cy="4445380"/>
          </a:xfrm>
          <a:prstGeom prst="rect">
            <a:avLst/>
          </a:prstGeom>
          <a:noFill/>
          <a:ln>
            <a:noFill/>
          </a:ln>
        </p:spPr>
      </p:pic>
      <p:sp>
        <p:nvSpPr>
          <p:cNvPr id="206" name="Google Shape;206;p9"/>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 name="Google Shape;200;p9">
            <a:extLst>
              <a:ext uri="{FF2B5EF4-FFF2-40B4-BE49-F238E27FC236}">
                <a16:creationId xmlns:a16="http://schemas.microsoft.com/office/drawing/2014/main" id="{C925FF4D-072A-5BF3-5C7C-44BA01F42876}"/>
              </a:ext>
            </a:extLst>
          </p:cNvPr>
          <p:cNvSpPr txBox="1">
            <a:spLocks/>
          </p:cNvSpPr>
          <p:nvPr/>
        </p:nvSpPr>
        <p:spPr>
          <a:xfrm>
            <a:off x="18013680" y="7998215"/>
            <a:ext cx="1692311" cy="3310501"/>
          </a:xfrm>
          <a:prstGeom prst="rect">
            <a:avLst/>
          </a:prstGeom>
          <a:noFill/>
          <a:ln>
            <a:noFill/>
          </a:ln>
        </p:spPr>
        <p:txBody>
          <a:bodyPr spcFirstLastPara="1" wrap="square" lIns="0" tIns="17125"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900" b="0" i="0" u="none" strike="noStrike" cap="none">
                <a:solidFill>
                  <a:srgbClr val="0B152D"/>
                </a:solidFill>
                <a:latin typeface="Barlow Light"/>
                <a:ea typeface="Barlow Light"/>
                <a:cs typeface="Barlow Light"/>
                <a:sym typeface="Barlow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2700"/>
            <a:r>
              <a:rPr lang="en-US" sz="21400" b="1" dirty="0">
                <a:solidFill>
                  <a:srgbClr val="FFFFFF"/>
                </a:solidFill>
                <a:latin typeface="Archivo"/>
                <a:ea typeface="Archivo"/>
                <a:cs typeface="Archivo"/>
                <a:sym typeface="Archivo"/>
              </a:rPr>
              <a:t>’’</a:t>
            </a:r>
            <a:endParaRPr lang="en-US" sz="21400" dirty="0">
              <a:latin typeface="Archivo"/>
              <a:ea typeface="Archivo"/>
              <a:cs typeface="Archivo"/>
              <a:sym typeface="Archivo"/>
            </a:endParaRPr>
          </a:p>
        </p:txBody>
      </p:sp>
    </p:spTree>
    <p:extLst>
      <p:ext uri="{BB962C8B-B14F-4D97-AF65-F5344CB8AC3E}">
        <p14:creationId xmlns:p14="http://schemas.microsoft.com/office/powerpoint/2010/main" val="580530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67"/>
        <p:cNvGrpSpPr/>
        <p:nvPr/>
      </p:nvGrpSpPr>
      <p:grpSpPr>
        <a:xfrm>
          <a:off x="0" y="0"/>
          <a:ext cx="0" cy="0"/>
          <a:chOff x="0" y="0"/>
          <a:chExt cx="0" cy="0"/>
        </a:xfrm>
      </p:grpSpPr>
      <p:sp>
        <p:nvSpPr>
          <p:cNvPr id="168" name="Google Shape;168;p8"/>
          <p:cNvSpPr txBox="1">
            <a:spLocks noGrp="1"/>
          </p:cNvSpPr>
          <p:nvPr>
            <p:ph type="title"/>
          </p:nvPr>
        </p:nvSpPr>
        <p:spPr>
          <a:xfrm>
            <a:off x="1160039" y="887796"/>
            <a:ext cx="7886700" cy="930275"/>
          </a:xfrm>
          <a:prstGeom prst="rect">
            <a:avLst/>
          </a:prstGeom>
          <a:noFill/>
          <a:ln>
            <a:noFill/>
          </a:ln>
        </p:spPr>
        <p:txBody>
          <a:bodyPr spcFirstLastPara="1" wrap="square" lIns="0" tIns="17125" rIns="0" bIns="0" anchor="t" anchorCtr="0">
            <a:spAutoFit/>
          </a:bodyPr>
          <a:lstStyle/>
          <a:p>
            <a:pPr marL="12700" lvl="0" indent="0" algn="l" rtl="0">
              <a:lnSpc>
                <a:spcPct val="100000"/>
              </a:lnSpc>
              <a:spcBef>
                <a:spcPts val="0"/>
              </a:spcBef>
              <a:spcAft>
                <a:spcPts val="0"/>
              </a:spcAft>
              <a:buSzPts val="1400"/>
              <a:buNone/>
            </a:pPr>
            <a:r>
              <a:rPr lang="en-US" dirty="0"/>
              <a:t>Data Visualization</a:t>
            </a:r>
            <a:endParaRPr dirty="0"/>
          </a:p>
        </p:txBody>
      </p:sp>
      <p:sp>
        <p:nvSpPr>
          <p:cNvPr id="188" name="Google Shape;188;p8"/>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6</a:t>
            </a:fld>
            <a:endParaRPr/>
          </a:p>
        </p:txBody>
      </p:sp>
      <p:sp>
        <p:nvSpPr>
          <p:cNvPr id="172" name="Google Shape;172;p8"/>
          <p:cNvSpPr txBox="1"/>
          <p:nvPr/>
        </p:nvSpPr>
        <p:spPr>
          <a:xfrm>
            <a:off x="1510270" y="8788917"/>
            <a:ext cx="4730189" cy="161773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2600"/>
              <a:buFont typeface="Arial"/>
              <a:buNone/>
            </a:pPr>
            <a:r>
              <a:rPr lang="en-US" sz="2600" b="1" dirty="0">
                <a:solidFill>
                  <a:srgbClr val="0B152D"/>
                </a:solidFill>
                <a:latin typeface="Archivo Medium"/>
                <a:ea typeface="Archivo Medium"/>
                <a:cs typeface="Archivo Medium"/>
                <a:sym typeface="Archivo Medium"/>
              </a:rPr>
              <a:t>Analyzed cost and age based on marital status-yes or no. </a:t>
            </a:r>
          </a:p>
          <a:p>
            <a:pPr marL="12700" marR="0" lvl="0" indent="0" algn="l" rtl="0">
              <a:lnSpc>
                <a:spcPct val="100000"/>
              </a:lnSpc>
              <a:spcBef>
                <a:spcPts val="0"/>
              </a:spcBef>
              <a:spcAft>
                <a:spcPts val="0"/>
              </a:spcAft>
              <a:buClr>
                <a:srgbClr val="000000"/>
              </a:buClr>
              <a:buSzPts val="2600"/>
              <a:buFont typeface="Arial"/>
              <a:buNone/>
            </a:pPr>
            <a:r>
              <a:rPr lang="en-US" sz="2600" i="0" u="none" strike="noStrike" cap="none" dirty="0">
                <a:solidFill>
                  <a:srgbClr val="0B152D"/>
                </a:solidFill>
                <a:latin typeface="Archivo Medium"/>
                <a:ea typeface="Archivo Medium"/>
                <a:cs typeface="Archivo Medium"/>
                <a:sym typeface="Archivo Medium"/>
              </a:rPr>
              <a:t>Marital status</a:t>
            </a:r>
            <a:r>
              <a:rPr lang="en-US" sz="2600" dirty="0">
                <a:solidFill>
                  <a:srgbClr val="0B152D"/>
                </a:solidFill>
                <a:latin typeface="Archivo Medium"/>
                <a:ea typeface="Archivo Medium"/>
                <a:cs typeface="Archivo Medium"/>
                <a:sym typeface="Archivo Medium"/>
              </a:rPr>
              <a:t> has no effect on the medical cost.</a:t>
            </a:r>
            <a:endParaRPr lang="en-US" sz="2600" i="0" u="none" strike="noStrike" cap="none" dirty="0">
              <a:solidFill>
                <a:srgbClr val="000000"/>
              </a:solidFill>
              <a:latin typeface="Archivo Medium"/>
              <a:ea typeface="Archivo Medium"/>
              <a:cs typeface="Archivo Medium"/>
              <a:sym typeface="Archivo Medium"/>
            </a:endParaRPr>
          </a:p>
        </p:txBody>
      </p:sp>
      <p:sp>
        <p:nvSpPr>
          <p:cNvPr id="173" name="Google Shape;173;p8"/>
          <p:cNvSpPr txBox="1"/>
          <p:nvPr/>
        </p:nvSpPr>
        <p:spPr>
          <a:xfrm>
            <a:off x="1510270" y="2097813"/>
            <a:ext cx="4753370" cy="997053"/>
          </a:xfrm>
          <a:prstGeom prst="rect">
            <a:avLst/>
          </a:prstGeom>
          <a:noFill/>
          <a:ln>
            <a:noFill/>
          </a:ln>
        </p:spPr>
        <p:txBody>
          <a:bodyPr spcFirstLastPara="1" wrap="square" lIns="0" tIns="12050" rIns="0" bIns="0" anchor="t" anchorCtr="0">
            <a:spAutoFit/>
          </a:bodyPr>
          <a:lstStyle/>
          <a:p>
            <a:pPr marL="12700">
              <a:buSzPts val="4950"/>
            </a:pPr>
            <a:r>
              <a:rPr lang="en-US" sz="3200" b="1" dirty="0">
                <a:solidFill>
                  <a:srgbClr val="0B152D"/>
                </a:solidFill>
                <a:latin typeface="Barlow Light"/>
                <a:ea typeface="Barlow Light"/>
                <a:cs typeface="Barlow Light"/>
                <a:sym typeface="Barlow Light"/>
              </a:rPr>
              <a:t>Based on marital status</a:t>
            </a:r>
            <a:endParaRPr lang="en-US" sz="3200" b="1" i="0" u="none" strike="noStrike" cap="none" dirty="0">
              <a:solidFill>
                <a:srgbClr val="000000"/>
              </a:solidFill>
              <a:latin typeface="Barlow Light"/>
              <a:ea typeface="Barlow Light"/>
              <a:cs typeface="Barlow Light"/>
              <a:sym typeface="Barlow Light"/>
            </a:endParaRPr>
          </a:p>
          <a:p>
            <a:pPr marL="12700" marR="0" lvl="0" indent="0" algn="l" rtl="0">
              <a:lnSpc>
                <a:spcPct val="100000"/>
              </a:lnSpc>
              <a:spcBef>
                <a:spcPts val="0"/>
              </a:spcBef>
              <a:spcAft>
                <a:spcPts val="0"/>
              </a:spcAft>
              <a:buClr>
                <a:srgbClr val="000000"/>
              </a:buClr>
              <a:buSzPts val="4950"/>
              <a:buFont typeface="Arial"/>
              <a:buNone/>
            </a:pPr>
            <a:endParaRPr sz="3200" b="1" i="0" u="none" strike="noStrike" cap="none" dirty="0">
              <a:solidFill>
                <a:srgbClr val="000000"/>
              </a:solidFill>
              <a:latin typeface="Barlow Light"/>
              <a:ea typeface="Barlow Light"/>
              <a:cs typeface="Barlow Light"/>
              <a:sym typeface="Barlow Light"/>
            </a:endParaRPr>
          </a:p>
        </p:txBody>
      </p:sp>
      <p:sp>
        <p:nvSpPr>
          <p:cNvPr id="176" name="Google Shape;176;p8"/>
          <p:cNvSpPr txBox="1"/>
          <p:nvPr/>
        </p:nvSpPr>
        <p:spPr>
          <a:xfrm>
            <a:off x="11241151" y="2176563"/>
            <a:ext cx="6025834" cy="50461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3200" b="1" dirty="0">
                <a:solidFill>
                  <a:srgbClr val="0B152D"/>
                </a:solidFill>
                <a:latin typeface="Barlow Light"/>
                <a:ea typeface="Barlow Light"/>
                <a:cs typeface="Barlow Light"/>
                <a:sym typeface="Barlow Light"/>
              </a:rPr>
              <a:t>Based on gender</a:t>
            </a:r>
            <a:endParaRPr lang="en-US" sz="3200" b="1" i="0" u="none" strike="noStrike" cap="none" dirty="0">
              <a:solidFill>
                <a:srgbClr val="000000"/>
              </a:solidFill>
              <a:latin typeface="Barlow Light"/>
              <a:ea typeface="Barlow Light"/>
              <a:cs typeface="Barlow Light"/>
              <a:sym typeface="Barlow Light"/>
            </a:endParaRPr>
          </a:p>
        </p:txBody>
      </p:sp>
      <p:sp>
        <p:nvSpPr>
          <p:cNvPr id="187" name="Google Shape;187;p8"/>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8"/>
          <p:cNvSpPr txBox="1"/>
          <p:nvPr/>
        </p:nvSpPr>
        <p:spPr>
          <a:xfrm>
            <a:off x="11888968" y="8788917"/>
            <a:ext cx="4730199" cy="161773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2600"/>
              <a:buFont typeface="Arial"/>
              <a:buNone/>
            </a:pPr>
            <a:r>
              <a:rPr lang="en-US" sz="2600" b="1" dirty="0">
                <a:solidFill>
                  <a:srgbClr val="0B152D"/>
                </a:solidFill>
                <a:latin typeface="Archivo Medium"/>
                <a:ea typeface="Archivo Medium"/>
                <a:cs typeface="Archivo Medium"/>
                <a:sym typeface="Archivo Medium"/>
              </a:rPr>
              <a:t>Analyzed cost and age based on gender.</a:t>
            </a:r>
          </a:p>
          <a:p>
            <a:pPr marL="12700" marR="0" lvl="0" indent="0" algn="l" rtl="0">
              <a:lnSpc>
                <a:spcPct val="100000"/>
              </a:lnSpc>
              <a:spcBef>
                <a:spcPts val="0"/>
              </a:spcBef>
              <a:spcAft>
                <a:spcPts val="0"/>
              </a:spcAft>
              <a:buClr>
                <a:srgbClr val="000000"/>
              </a:buClr>
              <a:buSzPts val="2600"/>
              <a:buFont typeface="Arial"/>
              <a:buNone/>
            </a:pPr>
            <a:r>
              <a:rPr lang="en-US" sz="2600" i="0" u="none" strike="noStrike" cap="none" dirty="0">
                <a:solidFill>
                  <a:srgbClr val="0B152D"/>
                </a:solidFill>
                <a:latin typeface="Archivo Medium"/>
                <a:ea typeface="Archivo Medium"/>
                <a:cs typeface="Archivo Medium"/>
                <a:sym typeface="Archivo Medium"/>
              </a:rPr>
              <a:t>Gender</a:t>
            </a:r>
            <a:r>
              <a:rPr lang="en-US" sz="2600" dirty="0">
                <a:solidFill>
                  <a:srgbClr val="0B152D"/>
                </a:solidFill>
                <a:latin typeface="Archivo Medium"/>
                <a:ea typeface="Archivo Medium"/>
                <a:cs typeface="Archivo Medium"/>
                <a:sym typeface="Archivo Medium"/>
              </a:rPr>
              <a:t> has no effect on the medical cost.</a:t>
            </a:r>
            <a:endParaRPr lang="en-US" sz="2600" i="0" u="none" strike="noStrike" cap="none" dirty="0">
              <a:solidFill>
                <a:srgbClr val="000000"/>
              </a:solidFill>
              <a:latin typeface="Archivo Medium"/>
              <a:ea typeface="Archivo Medium"/>
              <a:cs typeface="Archivo Medium"/>
              <a:sym typeface="Archivo Medium"/>
            </a:endParaRPr>
          </a:p>
        </p:txBody>
      </p:sp>
      <p:pic>
        <p:nvPicPr>
          <p:cNvPr id="5" name="Picture 4">
            <a:extLst>
              <a:ext uri="{FF2B5EF4-FFF2-40B4-BE49-F238E27FC236}">
                <a16:creationId xmlns:a16="http://schemas.microsoft.com/office/drawing/2014/main" id="{AD3CAE4D-FD23-CF58-EEB4-DAF6089508ED}"/>
              </a:ext>
            </a:extLst>
          </p:cNvPr>
          <p:cNvPicPr>
            <a:picLocks noChangeAspect="1"/>
          </p:cNvPicPr>
          <p:nvPr/>
        </p:nvPicPr>
        <p:blipFill>
          <a:blip r:embed="rId3"/>
          <a:stretch>
            <a:fillRect/>
          </a:stretch>
        </p:blipFill>
        <p:spPr>
          <a:xfrm>
            <a:off x="10264136" y="2898634"/>
            <a:ext cx="9348058" cy="5841466"/>
          </a:xfrm>
          <a:prstGeom prst="rect">
            <a:avLst/>
          </a:prstGeom>
        </p:spPr>
      </p:pic>
      <p:pic>
        <p:nvPicPr>
          <p:cNvPr id="6" name="Picture 5">
            <a:extLst>
              <a:ext uri="{FF2B5EF4-FFF2-40B4-BE49-F238E27FC236}">
                <a16:creationId xmlns:a16="http://schemas.microsoft.com/office/drawing/2014/main" id="{9F323383-B583-D284-7887-A2B965D73726}"/>
              </a:ext>
            </a:extLst>
          </p:cNvPr>
          <p:cNvPicPr>
            <a:picLocks noChangeAspect="1"/>
          </p:cNvPicPr>
          <p:nvPr/>
        </p:nvPicPr>
        <p:blipFill>
          <a:blip r:embed="rId4"/>
          <a:stretch>
            <a:fillRect/>
          </a:stretch>
        </p:blipFill>
        <p:spPr>
          <a:xfrm>
            <a:off x="339668" y="2971817"/>
            <a:ext cx="9170092" cy="560068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67"/>
        <p:cNvGrpSpPr/>
        <p:nvPr/>
      </p:nvGrpSpPr>
      <p:grpSpPr>
        <a:xfrm>
          <a:off x="0" y="0"/>
          <a:ext cx="0" cy="0"/>
          <a:chOff x="0" y="0"/>
          <a:chExt cx="0" cy="0"/>
        </a:xfrm>
      </p:grpSpPr>
      <p:sp>
        <p:nvSpPr>
          <p:cNvPr id="168" name="Google Shape;168;p8"/>
          <p:cNvSpPr txBox="1">
            <a:spLocks noGrp="1"/>
          </p:cNvSpPr>
          <p:nvPr>
            <p:ph type="title"/>
          </p:nvPr>
        </p:nvSpPr>
        <p:spPr>
          <a:xfrm>
            <a:off x="1160039" y="887796"/>
            <a:ext cx="7886700" cy="930275"/>
          </a:xfrm>
          <a:prstGeom prst="rect">
            <a:avLst/>
          </a:prstGeom>
          <a:noFill/>
          <a:ln>
            <a:noFill/>
          </a:ln>
        </p:spPr>
        <p:txBody>
          <a:bodyPr spcFirstLastPara="1" wrap="square" lIns="0" tIns="17125" rIns="0" bIns="0" anchor="t" anchorCtr="0">
            <a:spAutoFit/>
          </a:bodyPr>
          <a:lstStyle/>
          <a:p>
            <a:pPr marL="12700" lvl="0" indent="0" algn="l" rtl="0">
              <a:lnSpc>
                <a:spcPct val="100000"/>
              </a:lnSpc>
              <a:spcBef>
                <a:spcPts val="0"/>
              </a:spcBef>
              <a:spcAft>
                <a:spcPts val="0"/>
              </a:spcAft>
              <a:buSzPts val="1400"/>
              <a:buNone/>
            </a:pPr>
            <a:r>
              <a:rPr lang="en-US" dirty="0"/>
              <a:t>Data Visualization</a:t>
            </a:r>
            <a:endParaRPr dirty="0"/>
          </a:p>
        </p:txBody>
      </p:sp>
      <p:sp>
        <p:nvSpPr>
          <p:cNvPr id="188" name="Google Shape;188;p8"/>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7</a:t>
            </a:fld>
            <a:endParaRPr/>
          </a:p>
        </p:txBody>
      </p:sp>
      <p:sp>
        <p:nvSpPr>
          <p:cNvPr id="172" name="Google Shape;172;p8"/>
          <p:cNvSpPr txBox="1"/>
          <p:nvPr/>
        </p:nvSpPr>
        <p:spPr>
          <a:xfrm>
            <a:off x="1160040" y="8901333"/>
            <a:ext cx="5835120" cy="161773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2600"/>
              <a:buFont typeface="Arial"/>
              <a:buNone/>
            </a:pPr>
            <a:r>
              <a:rPr lang="en-US" sz="2600" b="1" dirty="0">
                <a:solidFill>
                  <a:srgbClr val="0B152D"/>
                </a:solidFill>
                <a:latin typeface="Archivo Medium"/>
                <a:ea typeface="Archivo Medium"/>
                <a:cs typeface="Archivo Medium"/>
                <a:sym typeface="Archivo Medium"/>
              </a:rPr>
              <a:t>Analyzed cost and BMI with smoker-yes or no status as the determining factor. </a:t>
            </a:r>
          </a:p>
          <a:p>
            <a:pPr marL="12700" marR="0" lvl="0" indent="0" algn="l" rtl="0">
              <a:lnSpc>
                <a:spcPct val="100000"/>
              </a:lnSpc>
              <a:spcBef>
                <a:spcPts val="0"/>
              </a:spcBef>
              <a:spcAft>
                <a:spcPts val="0"/>
              </a:spcAft>
              <a:buClr>
                <a:srgbClr val="000000"/>
              </a:buClr>
              <a:buSzPts val="2600"/>
              <a:buFont typeface="Arial"/>
              <a:buNone/>
            </a:pPr>
            <a:r>
              <a:rPr lang="en-US" sz="2600" i="0" u="none" strike="noStrike" cap="none" dirty="0">
                <a:solidFill>
                  <a:srgbClr val="0B152D"/>
                </a:solidFill>
                <a:latin typeface="Archivo Medium"/>
                <a:ea typeface="Archivo Medium"/>
                <a:cs typeface="Archivo Medium"/>
                <a:sym typeface="Archivo Medium"/>
              </a:rPr>
              <a:t>Smo</a:t>
            </a:r>
            <a:r>
              <a:rPr lang="en-US" sz="2600" dirty="0">
                <a:solidFill>
                  <a:srgbClr val="0B152D"/>
                </a:solidFill>
                <a:latin typeface="Archivo Medium"/>
                <a:ea typeface="Archivo Medium"/>
                <a:cs typeface="Archivo Medium"/>
                <a:sym typeface="Archivo Medium"/>
              </a:rPr>
              <a:t>king has an effect on the cost.</a:t>
            </a:r>
            <a:endParaRPr lang="en-US" sz="2600" i="0" u="none" strike="noStrike" cap="none" dirty="0">
              <a:solidFill>
                <a:srgbClr val="000000"/>
              </a:solidFill>
              <a:latin typeface="Archivo Medium"/>
              <a:ea typeface="Archivo Medium"/>
              <a:cs typeface="Archivo Medium"/>
              <a:sym typeface="Archivo Medium"/>
            </a:endParaRPr>
          </a:p>
        </p:txBody>
      </p:sp>
      <p:sp>
        <p:nvSpPr>
          <p:cNvPr id="173" name="Google Shape;173;p8"/>
          <p:cNvSpPr txBox="1"/>
          <p:nvPr/>
        </p:nvSpPr>
        <p:spPr>
          <a:xfrm>
            <a:off x="1351438" y="2199677"/>
            <a:ext cx="7503901" cy="50461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3200" dirty="0">
                <a:solidFill>
                  <a:srgbClr val="0B152D"/>
                </a:solidFill>
                <a:latin typeface="Barlow Light"/>
                <a:ea typeface="Barlow Light"/>
                <a:cs typeface="Barlow Light"/>
                <a:sym typeface="Barlow Light"/>
              </a:rPr>
              <a:t>Based on smoking status</a:t>
            </a:r>
            <a:endParaRPr sz="3200" i="0" u="none" strike="noStrike" cap="none" dirty="0">
              <a:solidFill>
                <a:srgbClr val="000000"/>
              </a:solidFill>
              <a:latin typeface="Barlow Light"/>
              <a:ea typeface="Barlow Light"/>
              <a:cs typeface="Barlow Light"/>
              <a:sym typeface="Barlow Light"/>
            </a:endParaRPr>
          </a:p>
        </p:txBody>
      </p:sp>
      <p:sp>
        <p:nvSpPr>
          <p:cNvPr id="176" name="Google Shape;176;p8"/>
          <p:cNvSpPr txBox="1"/>
          <p:nvPr/>
        </p:nvSpPr>
        <p:spPr>
          <a:xfrm>
            <a:off x="11248763" y="2206484"/>
            <a:ext cx="5659117" cy="504610"/>
          </a:xfrm>
          <a:prstGeom prst="rect">
            <a:avLst/>
          </a:prstGeom>
          <a:noFill/>
          <a:ln>
            <a:noFill/>
          </a:ln>
        </p:spPr>
        <p:txBody>
          <a:bodyPr spcFirstLastPara="1" wrap="square" lIns="0" tIns="12050" rIns="0" bIns="0" anchor="t" anchorCtr="0">
            <a:spAutoFit/>
          </a:bodyPr>
          <a:lstStyle/>
          <a:p>
            <a:pPr marL="12700" marR="0" lvl="0" indent="0" algn="l" rtl="0">
              <a:lnSpc>
                <a:spcPct val="100000"/>
              </a:lnSpc>
              <a:spcBef>
                <a:spcPts val="0"/>
              </a:spcBef>
              <a:spcAft>
                <a:spcPts val="0"/>
              </a:spcAft>
              <a:buClr>
                <a:srgbClr val="000000"/>
              </a:buClr>
              <a:buSzPts val="4950"/>
              <a:buFont typeface="Arial"/>
              <a:buNone/>
            </a:pPr>
            <a:r>
              <a:rPr lang="en-US" sz="3200" b="1" i="0" u="none" strike="noStrike" cap="none" dirty="0">
                <a:solidFill>
                  <a:srgbClr val="0B152D"/>
                </a:solidFill>
                <a:latin typeface="Barlow Light"/>
                <a:ea typeface="Barlow Light"/>
                <a:cs typeface="Barlow Light"/>
                <a:sym typeface="Barlow Light"/>
              </a:rPr>
              <a:t>Based on exercise</a:t>
            </a:r>
            <a:endParaRPr sz="3200" b="1" i="0" u="none" strike="noStrike" cap="none" dirty="0">
              <a:solidFill>
                <a:srgbClr val="000000"/>
              </a:solidFill>
              <a:latin typeface="Barlow Light"/>
              <a:ea typeface="Barlow Light"/>
              <a:cs typeface="Barlow Light"/>
              <a:sym typeface="Barlow Light"/>
            </a:endParaRPr>
          </a:p>
        </p:txBody>
      </p:sp>
      <p:sp>
        <p:nvSpPr>
          <p:cNvPr id="187" name="Google Shape;187;p8"/>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8"/>
          <p:cNvSpPr txBox="1"/>
          <p:nvPr/>
        </p:nvSpPr>
        <p:spPr>
          <a:xfrm>
            <a:off x="12175790" y="8901333"/>
            <a:ext cx="5037790" cy="201784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2600"/>
              <a:buFont typeface="Arial"/>
              <a:buNone/>
            </a:pPr>
            <a:r>
              <a:rPr lang="en-US" sz="2600" b="1" dirty="0">
                <a:solidFill>
                  <a:srgbClr val="0B152D"/>
                </a:solidFill>
                <a:latin typeface="Archivo Medium"/>
                <a:ea typeface="Archivo Medium"/>
                <a:cs typeface="Archivo Medium"/>
                <a:sym typeface="Archivo Medium"/>
              </a:rPr>
              <a:t>Analyzed cost and age with exercise as the determining factor.</a:t>
            </a:r>
          </a:p>
          <a:p>
            <a:pPr marL="12700" marR="0" lvl="0" indent="0" algn="l" rtl="0">
              <a:lnSpc>
                <a:spcPct val="100000"/>
              </a:lnSpc>
              <a:spcBef>
                <a:spcPts val="0"/>
              </a:spcBef>
              <a:spcAft>
                <a:spcPts val="0"/>
              </a:spcAft>
              <a:buClr>
                <a:srgbClr val="000000"/>
              </a:buClr>
              <a:buSzPts val="2600"/>
              <a:buFont typeface="Arial"/>
              <a:buNone/>
            </a:pPr>
            <a:r>
              <a:rPr lang="en-US" sz="2600" i="0" u="none" strike="noStrike" cap="none" dirty="0">
                <a:solidFill>
                  <a:srgbClr val="0B152D"/>
                </a:solidFill>
                <a:latin typeface="Archivo Medium"/>
                <a:ea typeface="Archivo Medium"/>
                <a:cs typeface="Archivo Medium"/>
                <a:sym typeface="Archivo Medium"/>
              </a:rPr>
              <a:t>Exercise</a:t>
            </a:r>
            <a:r>
              <a:rPr lang="en-US" sz="2600" dirty="0">
                <a:solidFill>
                  <a:srgbClr val="0B152D"/>
                </a:solidFill>
                <a:latin typeface="Archivo Medium"/>
                <a:ea typeface="Archivo Medium"/>
                <a:cs typeface="Archivo Medium"/>
                <a:sym typeface="Archivo Medium"/>
              </a:rPr>
              <a:t> has an effect on the increase in medical cost.</a:t>
            </a:r>
            <a:endParaRPr lang="en-US" sz="2600" i="0" u="none" strike="noStrike" cap="none" dirty="0">
              <a:solidFill>
                <a:srgbClr val="000000"/>
              </a:solidFill>
              <a:latin typeface="Archivo Medium"/>
              <a:ea typeface="Archivo Medium"/>
              <a:cs typeface="Archivo Medium"/>
              <a:sym typeface="Archivo Medium"/>
            </a:endParaRPr>
          </a:p>
        </p:txBody>
      </p:sp>
      <p:pic>
        <p:nvPicPr>
          <p:cNvPr id="2" name="Picture 1">
            <a:extLst>
              <a:ext uri="{FF2B5EF4-FFF2-40B4-BE49-F238E27FC236}">
                <a16:creationId xmlns:a16="http://schemas.microsoft.com/office/drawing/2014/main" id="{380B317B-93EE-936B-92E2-BA902E6F95CB}"/>
              </a:ext>
            </a:extLst>
          </p:cNvPr>
          <p:cNvPicPr>
            <a:picLocks noChangeAspect="1"/>
          </p:cNvPicPr>
          <p:nvPr/>
        </p:nvPicPr>
        <p:blipFill>
          <a:blip r:embed="rId3"/>
          <a:stretch>
            <a:fillRect/>
          </a:stretch>
        </p:blipFill>
        <p:spPr>
          <a:xfrm>
            <a:off x="344184" y="3085892"/>
            <a:ext cx="9394175" cy="5815441"/>
          </a:xfrm>
          <a:prstGeom prst="rect">
            <a:avLst/>
          </a:prstGeom>
        </p:spPr>
      </p:pic>
      <p:pic>
        <p:nvPicPr>
          <p:cNvPr id="4" name="Picture 3">
            <a:extLst>
              <a:ext uri="{FF2B5EF4-FFF2-40B4-BE49-F238E27FC236}">
                <a16:creationId xmlns:a16="http://schemas.microsoft.com/office/drawing/2014/main" id="{9EC9BD06-7999-AB52-1352-6749ACE19541}"/>
              </a:ext>
            </a:extLst>
          </p:cNvPr>
          <p:cNvPicPr>
            <a:picLocks noChangeAspect="1"/>
          </p:cNvPicPr>
          <p:nvPr/>
        </p:nvPicPr>
        <p:blipFill>
          <a:blip r:embed="rId4"/>
          <a:stretch>
            <a:fillRect/>
          </a:stretch>
        </p:blipFill>
        <p:spPr>
          <a:xfrm>
            <a:off x="10052050" y="3194314"/>
            <a:ext cx="9058910" cy="5735213"/>
          </a:xfrm>
          <a:prstGeom prst="rect">
            <a:avLst/>
          </a:prstGeom>
        </p:spPr>
      </p:pic>
    </p:spTree>
    <p:extLst>
      <p:ext uri="{BB962C8B-B14F-4D97-AF65-F5344CB8AC3E}">
        <p14:creationId xmlns:p14="http://schemas.microsoft.com/office/powerpoint/2010/main" val="2483324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247"/>
        <p:cNvGrpSpPr/>
        <p:nvPr/>
      </p:nvGrpSpPr>
      <p:grpSpPr>
        <a:xfrm>
          <a:off x="0" y="0"/>
          <a:ext cx="0" cy="0"/>
          <a:chOff x="0" y="0"/>
          <a:chExt cx="0" cy="0"/>
        </a:xfrm>
      </p:grpSpPr>
      <p:sp>
        <p:nvSpPr>
          <p:cNvPr id="249" name="Google Shape;249;p12"/>
          <p:cNvSpPr/>
          <p:nvPr/>
        </p:nvSpPr>
        <p:spPr>
          <a:xfrm>
            <a:off x="10576153" y="0"/>
            <a:ext cx="9528244" cy="11308715"/>
          </a:xfrm>
          <a:custGeom>
            <a:avLst/>
            <a:gdLst/>
            <a:ahLst/>
            <a:cxnLst/>
            <a:rect l="l" t="t" r="r" b="b"/>
            <a:pathLst>
              <a:path w="10020935" h="11308715" extrusionOk="0">
                <a:moveTo>
                  <a:pt x="10020637" y="0"/>
                </a:moveTo>
                <a:lnTo>
                  <a:pt x="0" y="0"/>
                </a:lnTo>
                <a:lnTo>
                  <a:pt x="0" y="11308556"/>
                </a:lnTo>
                <a:lnTo>
                  <a:pt x="10020637" y="11308556"/>
                </a:lnTo>
                <a:lnTo>
                  <a:pt x="10020637"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1" i="0" u="none" strike="noStrike" cap="none" dirty="0">
              <a:solidFill>
                <a:srgbClr val="000000"/>
              </a:solidFill>
              <a:latin typeface="Arial"/>
              <a:ea typeface="Arial"/>
              <a:cs typeface="Arial"/>
              <a:sym typeface="Arial"/>
            </a:endParaRPr>
          </a:p>
        </p:txBody>
      </p:sp>
      <p:sp>
        <p:nvSpPr>
          <p:cNvPr id="253" name="Google Shape;253;p12"/>
          <p:cNvSpPr txBox="1"/>
          <p:nvPr/>
        </p:nvSpPr>
        <p:spPr>
          <a:xfrm>
            <a:off x="11955522" y="5039207"/>
            <a:ext cx="5334635" cy="1231900"/>
          </a:xfrm>
          <a:prstGeom prst="rect">
            <a:avLst/>
          </a:prstGeom>
          <a:noFill/>
          <a:ln>
            <a:noFill/>
          </a:ln>
        </p:spPr>
        <p:txBody>
          <a:bodyPr spcFirstLastPara="1" wrap="square" lIns="0" tIns="11425" rIns="0" bIns="0" anchor="t" anchorCtr="0">
            <a:spAutoFit/>
          </a:bodyPr>
          <a:lstStyle/>
          <a:p>
            <a:pPr marL="12700" marR="5080" lvl="0" indent="0" algn="just" rtl="0">
              <a:lnSpc>
                <a:spcPct val="101499"/>
              </a:lnSpc>
              <a:spcBef>
                <a:spcPts val="0"/>
              </a:spcBef>
              <a:spcAft>
                <a:spcPts val="0"/>
              </a:spcAft>
              <a:buClr>
                <a:srgbClr val="000000"/>
              </a:buClr>
              <a:buSzPts val="1950"/>
              <a:buFont typeface="Arial"/>
              <a:buNone/>
            </a:pPr>
            <a:r>
              <a:rPr lang="en-US" sz="1950" b="0" i="0" u="none" strike="noStrike" cap="none" dirty="0">
                <a:solidFill>
                  <a:srgbClr val="B6C0C5"/>
                </a:solidFill>
                <a:latin typeface="Archivo"/>
                <a:ea typeface="Archivo"/>
                <a:cs typeface="Archivo"/>
                <a:sym typeface="Archivo"/>
              </a:rPr>
              <a:t>Lorem    ipsum  dolor  sit  </a:t>
            </a:r>
            <a:r>
              <a:rPr lang="en-US" sz="1950" b="0" i="0" u="none" strike="noStrike" cap="none" dirty="0" err="1">
                <a:solidFill>
                  <a:srgbClr val="B6C0C5"/>
                </a:solidFill>
                <a:latin typeface="Archivo"/>
                <a:ea typeface="Archivo"/>
                <a:cs typeface="Archivo"/>
                <a:sym typeface="Archivo"/>
              </a:rPr>
              <a:t>amet</a:t>
            </a:r>
            <a:r>
              <a:rPr lang="en-US" sz="1950" b="0" i="0" u="none" strike="noStrike" cap="none" dirty="0">
                <a:solidFill>
                  <a:srgbClr val="B6C0C5"/>
                </a:solidFill>
                <a:latin typeface="Archivo"/>
                <a:ea typeface="Archivo"/>
                <a:cs typeface="Archivo"/>
                <a:sym typeface="Archivo"/>
              </a:rPr>
              <a:t>,  </a:t>
            </a:r>
            <a:r>
              <a:rPr lang="en-US" sz="1950" b="0" i="0" u="none" strike="noStrike" cap="none" dirty="0" err="1">
                <a:solidFill>
                  <a:srgbClr val="B6C0C5"/>
                </a:solidFill>
                <a:latin typeface="Archivo"/>
                <a:ea typeface="Archivo"/>
                <a:cs typeface="Archivo"/>
                <a:sym typeface="Archivo"/>
              </a:rPr>
              <a:t>consectetur</a:t>
            </a:r>
            <a:r>
              <a:rPr lang="en-US" sz="1950" b="0" i="0" u="none" strike="noStrike" cap="none" dirty="0">
                <a:solidFill>
                  <a:srgbClr val="B6C0C5"/>
                </a:solidFill>
                <a:latin typeface="Archivo"/>
                <a:ea typeface="Archivo"/>
                <a:cs typeface="Archivo"/>
                <a:sym typeface="Archivo"/>
              </a:rPr>
              <a:t> </a:t>
            </a:r>
            <a:r>
              <a:rPr lang="en-US" sz="1950" b="0" i="0" u="none" strike="noStrike" cap="none" dirty="0" err="1">
                <a:solidFill>
                  <a:srgbClr val="B6C0C5"/>
                </a:solidFill>
                <a:latin typeface="Archivo"/>
                <a:ea typeface="Archivo"/>
                <a:cs typeface="Archivo"/>
                <a:sym typeface="Archivo"/>
              </a:rPr>
              <a:t>adipiscing</a:t>
            </a:r>
            <a:r>
              <a:rPr lang="en-US" sz="1950" b="0" i="0" u="none" strike="noStrike" cap="none" dirty="0">
                <a:solidFill>
                  <a:srgbClr val="B6C0C5"/>
                </a:solidFill>
                <a:latin typeface="Archivo"/>
                <a:ea typeface="Archivo"/>
                <a:cs typeface="Archivo"/>
                <a:sym typeface="Archivo"/>
              </a:rPr>
              <a:t> </a:t>
            </a:r>
            <a:r>
              <a:rPr lang="en-US" sz="1950" b="0" i="0" u="none" strike="noStrike" cap="none" dirty="0" err="1">
                <a:solidFill>
                  <a:srgbClr val="B6C0C5"/>
                </a:solidFill>
                <a:latin typeface="Archivo"/>
                <a:ea typeface="Archivo"/>
                <a:cs typeface="Archivo"/>
                <a:sym typeface="Archivo"/>
              </a:rPr>
              <a:t>elit</a:t>
            </a:r>
            <a:r>
              <a:rPr lang="en-US" sz="1950" b="0" i="0" u="none" strike="noStrike" cap="none" dirty="0">
                <a:solidFill>
                  <a:srgbClr val="B6C0C5"/>
                </a:solidFill>
                <a:latin typeface="Archivo"/>
                <a:ea typeface="Archivo"/>
                <a:cs typeface="Archivo"/>
                <a:sym typeface="Archivo"/>
              </a:rPr>
              <a:t>, sed do </a:t>
            </a:r>
            <a:r>
              <a:rPr lang="en-US" sz="1950" b="0" i="0" u="none" strike="noStrike" cap="none" dirty="0" err="1">
                <a:solidFill>
                  <a:srgbClr val="B6C0C5"/>
                </a:solidFill>
                <a:latin typeface="Archivo"/>
                <a:ea typeface="Archivo"/>
                <a:cs typeface="Archivo"/>
                <a:sym typeface="Archivo"/>
              </a:rPr>
              <a:t>eiusmod</a:t>
            </a:r>
            <a:r>
              <a:rPr lang="en-US" sz="1950" b="0" i="0" u="none" strike="noStrike" cap="none" dirty="0">
                <a:solidFill>
                  <a:srgbClr val="B6C0C5"/>
                </a:solidFill>
                <a:latin typeface="Archivo"/>
                <a:ea typeface="Archivo"/>
                <a:cs typeface="Archivo"/>
                <a:sym typeface="Archivo"/>
              </a:rPr>
              <a:t> </a:t>
            </a:r>
            <a:r>
              <a:rPr lang="en-US" sz="1950" b="0" i="0" u="none" strike="noStrike" cap="none" dirty="0" err="1">
                <a:solidFill>
                  <a:srgbClr val="B6C0C5"/>
                </a:solidFill>
                <a:latin typeface="Archivo"/>
                <a:ea typeface="Archivo"/>
                <a:cs typeface="Archivo"/>
                <a:sym typeface="Archivo"/>
              </a:rPr>
              <a:t>tempor</a:t>
            </a:r>
            <a:r>
              <a:rPr lang="en-US" sz="1950" b="0" i="0" u="none" strike="noStrike" cap="none" dirty="0">
                <a:solidFill>
                  <a:srgbClr val="B6C0C5"/>
                </a:solidFill>
                <a:latin typeface="Archivo"/>
                <a:ea typeface="Archivo"/>
                <a:cs typeface="Archivo"/>
                <a:sym typeface="Archivo"/>
              </a:rPr>
              <a:t> </a:t>
            </a:r>
            <a:r>
              <a:rPr lang="en-US" sz="1950" b="0" i="0" u="none" strike="noStrike" cap="none" dirty="0" err="1">
                <a:solidFill>
                  <a:srgbClr val="B6C0C5"/>
                </a:solidFill>
                <a:latin typeface="Archivo"/>
                <a:ea typeface="Archivo"/>
                <a:cs typeface="Archivo"/>
                <a:sym typeface="Archivo"/>
              </a:rPr>
              <a:t>incididunt</a:t>
            </a:r>
            <a:r>
              <a:rPr lang="en-US" sz="1950" b="0" i="0" u="none" strike="noStrike" cap="none" dirty="0">
                <a:solidFill>
                  <a:srgbClr val="B6C0C5"/>
                </a:solidFill>
                <a:latin typeface="Archivo"/>
                <a:ea typeface="Archivo"/>
                <a:cs typeface="Archivo"/>
                <a:sym typeface="Archivo"/>
              </a:rPr>
              <a:t> </a:t>
            </a:r>
            <a:r>
              <a:rPr lang="en-US" sz="1950" b="0" i="0" u="none" strike="noStrike" cap="none" dirty="0" err="1">
                <a:solidFill>
                  <a:srgbClr val="B6C0C5"/>
                </a:solidFill>
                <a:latin typeface="Archivo"/>
                <a:ea typeface="Archivo"/>
                <a:cs typeface="Archivo"/>
                <a:sym typeface="Archivo"/>
              </a:rPr>
              <a:t>ut</a:t>
            </a:r>
            <a:r>
              <a:rPr lang="en-US" sz="1950" b="0" i="0" u="none" strike="noStrike" cap="none" dirty="0">
                <a:solidFill>
                  <a:srgbClr val="B6C0C5"/>
                </a:solidFill>
                <a:latin typeface="Archivo"/>
                <a:ea typeface="Archivo"/>
                <a:cs typeface="Archivo"/>
                <a:sym typeface="Archivo"/>
              </a:rPr>
              <a:t> labore et dolore magna </a:t>
            </a:r>
            <a:r>
              <a:rPr lang="en-US" sz="1950" b="0" i="0" u="none" strike="noStrike" cap="none" dirty="0" err="1">
                <a:solidFill>
                  <a:srgbClr val="B6C0C5"/>
                </a:solidFill>
                <a:latin typeface="Archivo"/>
                <a:ea typeface="Archivo"/>
                <a:cs typeface="Archivo"/>
                <a:sym typeface="Archivo"/>
              </a:rPr>
              <a:t>aliqua</a:t>
            </a:r>
            <a:r>
              <a:rPr lang="en-US" sz="1950" b="0" i="0" u="none" strike="noStrike" cap="none" dirty="0">
                <a:solidFill>
                  <a:srgbClr val="B6C0C5"/>
                </a:solidFill>
                <a:latin typeface="Archivo"/>
                <a:ea typeface="Archivo"/>
                <a:cs typeface="Archivo"/>
                <a:sym typeface="Archivo"/>
              </a:rPr>
              <a:t>. Ut </a:t>
            </a:r>
            <a:r>
              <a:rPr lang="en-US" sz="1950" b="0" i="0" u="none" strike="noStrike" cap="none" dirty="0" err="1">
                <a:solidFill>
                  <a:srgbClr val="B6C0C5"/>
                </a:solidFill>
                <a:latin typeface="Archivo"/>
                <a:ea typeface="Archivo"/>
                <a:cs typeface="Archivo"/>
                <a:sym typeface="Archivo"/>
              </a:rPr>
              <a:t>enim</a:t>
            </a:r>
            <a:r>
              <a:rPr lang="en-US" sz="1950" b="0" i="0" u="none" strike="noStrike" cap="none" dirty="0">
                <a:solidFill>
                  <a:srgbClr val="B6C0C5"/>
                </a:solidFill>
                <a:latin typeface="Archivo"/>
                <a:ea typeface="Archivo"/>
                <a:cs typeface="Archivo"/>
                <a:sym typeface="Archivo"/>
              </a:rPr>
              <a:t> ad minim</a:t>
            </a:r>
            <a:endParaRPr sz="1950" b="0" i="0" u="none" strike="noStrike" cap="none" dirty="0">
              <a:solidFill>
                <a:srgbClr val="000000"/>
              </a:solidFill>
              <a:latin typeface="Archivo"/>
              <a:ea typeface="Archivo"/>
              <a:cs typeface="Archivo"/>
              <a:sym typeface="Archivo"/>
            </a:endParaRPr>
          </a:p>
        </p:txBody>
      </p:sp>
      <p:sp>
        <p:nvSpPr>
          <p:cNvPr id="254" name="Google Shape;254;p12"/>
          <p:cNvSpPr txBox="1"/>
          <p:nvPr/>
        </p:nvSpPr>
        <p:spPr>
          <a:xfrm>
            <a:off x="11035752" y="1398407"/>
            <a:ext cx="7736481" cy="881903"/>
          </a:xfrm>
          <a:prstGeom prst="rect">
            <a:avLst/>
          </a:prstGeom>
          <a:noFill/>
          <a:ln>
            <a:noFill/>
          </a:ln>
        </p:spPr>
        <p:txBody>
          <a:bodyPr spcFirstLastPara="1" wrap="square" lIns="0" tIns="11425" rIns="0" bIns="0" anchor="t" anchorCtr="0">
            <a:spAutoFit/>
          </a:bodyPr>
          <a:lstStyle/>
          <a:p>
            <a:pPr marL="12700" marR="5080" lvl="0" indent="0" algn="just" rtl="0">
              <a:lnSpc>
                <a:spcPct val="101499"/>
              </a:lnSpc>
              <a:spcBef>
                <a:spcPts val="0"/>
              </a:spcBef>
              <a:spcAft>
                <a:spcPts val="0"/>
              </a:spcAft>
              <a:buClr>
                <a:srgbClr val="000000"/>
              </a:buClr>
              <a:buSzPts val="1950"/>
              <a:buFont typeface="Arial"/>
              <a:buNone/>
            </a:pPr>
            <a:r>
              <a:rPr lang="en-US" sz="2800" b="0" i="0" u="none" strike="noStrike" dirty="0">
                <a:solidFill>
                  <a:schemeClr val="bg1"/>
                </a:solidFill>
                <a:effectLst/>
                <a:latin typeface="Barlow" pitchFamily="2" charset="77"/>
              </a:rPr>
              <a:t>Pennsylvania has the highest number of expensive customers .</a:t>
            </a:r>
            <a:endParaRPr sz="2800" b="0" i="0" u="none" strike="noStrike" cap="none" dirty="0">
              <a:solidFill>
                <a:schemeClr val="bg1"/>
              </a:solidFill>
              <a:latin typeface="Barlow" pitchFamily="2" charset="77"/>
              <a:ea typeface="Archivo"/>
              <a:cs typeface="Archivo"/>
              <a:sym typeface="Archivo"/>
            </a:endParaRPr>
          </a:p>
        </p:txBody>
      </p:sp>
      <p:sp>
        <p:nvSpPr>
          <p:cNvPr id="256" name="Google Shape;256;p12"/>
          <p:cNvSpPr txBox="1"/>
          <p:nvPr/>
        </p:nvSpPr>
        <p:spPr>
          <a:xfrm>
            <a:off x="11924109" y="4447897"/>
            <a:ext cx="2299335" cy="42799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2600"/>
              <a:buFont typeface="Arial"/>
              <a:buNone/>
            </a:pPr>
            <a:r>
              <a:rPr lang="en-US" sz="2600" b="0" i="0" u="none" strike="noStrike" cap="none">
                <a:solidFill>
                  <a:srgbClr val="FFFFFF"/>
                </a:solidFill>
                <a:latin typeface="Barlow"/>
                <a:ea typeface="Barlow"/>
                <a:cs typeface="Barlow"/>
                <a:sym typeface="Barlow"/>
              </a:rPr>
              <a:t>Write Title Here</a:t>
            </a:r>
            <a:endParaRPr sz="2600" b="0" i="0" u="none" strike="noStrike" cap="none">
              <a:solidFill>
                <a:srgbClr val="000000"/>
              </a:solidFill>
              <a:latin typeface="Barlow"/>
              <a:ea typeface="Barlow"/>
              <a:cs typeface="Barlow"/>
              <a:sym typeface="Barlow"/>
            </a:endParaRPr>
          </a:p>
        </p:txBody>
      </p:sp>
      <p:sp>
        <p:nvSpPr>
          <p:cNvPr id="257" name="Google Shape;257;p12"/>
          <p:cNvSpPr txBox="1"/>
          <p:nvPr/>
        </p:nvSpPr>
        <p:spPr>
          <a:xfrm>
            <a:off x="11924109" y="7714813"/>
            <a:ext cx="2299335" cy="427990"/>
          </a:xfrm>
          <a:prstGeom prst="rect">
            <a:avLst/>
          </a:prstGeom>
          <a:noFill/>
          <a:ln>
            <a:noFill/>
          </a:ln>
        </p:spPr>
        <p:txBody>
          <a:bodyPr spcFirstLastPara="1" wrap="square" lIns="0" tIns="17125" rIns="0" bIns="0" anchor="t" anchorCtr="0">
            <a:spAutoFit/>
          </a:bodyPr>
          <a:lstStyle/>
          <a:p>
            <a:pPr marL="12700" marR="0" lvl="0" indent="0" algn="l" rtl="0">
              <a:lnSpc>
                <a:spcPct val="100000"/>
              </a:lnSpc>
              <a:spcBef>
                <a:spcPts val="0"/>
              </a:spcBef>
              <a:spcAft>
                <a:spcPts val="0"/>
              </a:spcAft>
              <a:buClr>
                <a:srgbClr val="000000"/>
              </a:buClr>
              <a:buSzPts val="2600"/>
              <a:buFont typeface="Arial"/>
              <a:buNone/>
            </a:pPr>
            <a:r>
              <a:rPr lang="en-US" sz="2600" b="0" i="0" u="none" strike="noStrike" cap="none" dirty="0">
                <a:solidFill>
                  <a:srgbClr val="FFFFFF"/>
                </a:solidFill>
                <a:latin typeface="Barlow"/>
                <a:ea typeface="Barlow"/>
                <a:cs typeface="Barlow"/>
                <a:sym typeface="Barlow"/>
              </a:rPr>
              <a:t>Write Title Here</a:t>
            </a:r>
            <a:endParaRPr sz="2600" b="0" i="0" u="none" strike="noStrike" cap="none" dirty="0">
              <a:solidFill>
                <a:srgbClr val="000000"/>
              </a:solidFill>
              <a:latin typeface="Barlow"/>
              <a:ea typeface="Barlow"/>
              <a:cs typeface="Barlow"/>
              <a:sym typeface="Barlow"/>
            </a:endParaRPr>
          </a:p>
        </p:txBody>
      </p:sp>
      <p:sp>
        <p:nvSpPr>
          <p:cNvPr id="258" name="Google Shape;258;p12"/>
          <p:cNvSpPr/>
          <p:nvPr/>
        </p:nvSpPr>
        <p:spPr>
          <a:xfrm>
            <a:off x="1883551" y="2030137"/>
            <a:ext cx="621030" cy="621030"/>
          </a:xfrm>
          <a:custGeom>
            <a:avLst/>
            <a:gdLst/>
            <a:ahLst/>
            <a:cxnLst/>
            <a:rect l="l" t="t" r="r" b="b"/>
            <a:pathLst>
              <a:path w="621030" h="621030" extrusionOk="0">
                <a:moveTo>
                  <a:pt x="314398" y="10"/>
                </a:moveTo>
                <a:lnTo>
                  <a:pt x="306587" y="0"/>
                </a:lnTo>
                <a:lnTo>
                  <a:pt x="299352" y="7235"/>
                </a:lnTo>
                <a:lnTo>
                  <a:pt x="298137" y="10387"/>
                </a:lnTo>
                <a:lnTo>
                  <a:pt x="298137" y="298147"/>
                </a:lnTo>
                <a:lnTo>
                  <a:pt x="10397" y="298137"/>
                </a:lnTo>
                <a:lnTo>
                  <a:pt x="7245" y="299341"/>
                </a:lnTo>
                <a:lnTo>
                  <a:pt x="0" y="306587"/>
                </a:lnTo>
                <a:lnTo>
                  <a:pt x="10" y="314409"/>
                </a:lnTo>
                <a:lnTo>
                  <a:pt x="7245" y="321634"/>
                </a:lnTo>
                <a:lnTo>
                  <a:pt x="10397" y="322848"/>
                </a:lnTo>
                <a:lnTo>
                  <a:pt x="298137" y="322827"/>
                </a:lnTo>
                <a:lnTo>
                  <a:pt x="298127" y="610567"/>
                </a:lnTo>
                <a:lnTo>
                  <a:pt x="299331" y="613730"/>
                </a:lnTo>
                <a:lnTo>
                  <a:pt x="306587" y="620975"/>
                </a:lnTo>
                <a:lnTo>
                  <a:pt x="314388" y="620975"/>
                </a:lnTo>
                <a:lnTo>
                  <a:pt x="321634" y="613730"/>
                </a:lnTo>
                <a:lnTo>
                  <a:pt x="322838" y="610567"/>
                </a:lnTo>
                <a:lnTo>
                  <a:pt x="322827" y="322827"/>
                </a:lnTo>
                <a:lnTo>
                  <a:pt x="610578" y="322827"/>
                </a:lnTo>
                <a:lnTo>
                  <a:pt x="613740" y="321623"/>
                </a:lnTo>
                <a:lnTo>
                  <a:pt x="620975" y="314388"/>
                </a:lnTo>
                <a:lnTo>
                  <a:pt x="620975" y="306587"/>
                </a:lnTo>
                <a:lnTo>
                  <a:pt x="613730" y="299341"/>
                </a:lnTo>
                <a:lnTo>
                  <a:pt x="610567" y="298137"/>
                </a:lnTo>
                <a:lnTo>
                  <a:pt x="322827" y="298147"/>
                </a:lnTo>
                <a:lnTo>
                  <a:pt x="322838" y="10408"/>
                </a:lnTo>
                <a:lnTo>
                  <a:pt x="321634" y="7245"/>
                </a:lnTo>
                <a:lnTo>
                  <a:pt x="314398" y="1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12"/>
          <p:cNvSpPr txBox="1"/>
          <p:nvPr/>
        </p:nvSpPr>
        <p:spPr>
          <a:xfrm>
            <a:off x="9233091" y="1285689"/>
            <a:ext cx="114935" cy="327025"/>
          </a:xfrm>
          <a:prstGeom prst="rect">
            <a:avLst/>
          </a:prstGeom>
          <a:noFill/>
          <a:ln>
            <a:noFill/>
          </a:ln>
        </p:spPr>
        <p:txBody>
          <a:bodyPr spcFirstLastPara="1" wrap="square" lIns="0" tIns="15875" rIns="0" bIns="0" anchor="t" anchorCtr="0">
            <a:spAutoFit/>
          </a:bodyPr>
          <a:lstStyle/>
          <a:p>
            <a:pPr marL="12700" marR="0" lvl="0" indent="0" algn="l" rtl="0">
              <a:lnSpc>
                <a:spcPct val="100000"/>
              </a:lnSpc>
              <a:spcBef>
                <a:spcPts val="0"/>
              </a:spcBef>
              <a:spcAft>
                <a:spcPts val="0"/>
              </a:spcAft>
              <a:buClr>
                <a:srgbClr val="000000"/>
              </a:buClr>
              <a:buSzPts val="1950"/>
              <a:buFont typeface="Arial"/>
              <a:buNone/>
            </a:pPr>
            <a:r>
              <a:rPr lang="en-US" sz="1950" b="1" i="0" u="none" strike="noStrike" cap="none">
                <a:solidFill>
                  <a:srgbClr val="FFFFFF"/>
                </a:solidFill>
                <a:latin typeface="Barlow"/>
                <a:ea typeface="Barlow"/>
                <a:cs typeface="Barlow"/>
                <a:sym typeface="Barlow"/>
              </a:rPr>
              <a:t>1</a:t>
            </a:r>
            <a:endParaRPr sz="1950" b="0" i="0" u="none" strike="noStrike" cap="none">
              <a:solidFill>
                <a:srgbClr val="000000"/>
              </a:solidFill>
              <a:latin typeface="Barlow"/>
              <a:ea typeface="Barlow"/>
              <a:cs typeface="Barlow"/>
              <a:sym typeface="Barlow"/>
            </a:endParaRPr>
          </a:p>
        </p:txBody>
      </p:sp>
      <p:sp>
        <p:nvSpPr>
          <p:cNvPr id="260" name="Google Shape;260;p12"/>
          <p:cNvSpPr txBox="1"/>
          <p:nvPr/>
        </p:nvSpPr>
        <p:spPr>
          <a:xfrm>
            <a:off x="9233091" y="4531664"/>
            <a:ext cx="166370" cy="327025"/>
          </a:xfrm>
          <a:prstGeom prst="rect">
            <a:avLst/>
          </a:prstGeom>
          <a:noFill/>
          <a:ln>
            <a:noFill/>
          </a:ln>
        </p:spPr>
        <p:txBody>
          <a:bodyPr spcFirstLastPara="1" wrap="square" lIns="0" tIns="15875" rIns="0" bIns="0" anchor="t" anchorCtr="0">
            <a:spAutoFit/>
          </a:bodyPr>
          <a:lstStyle/>
          <a:p>
            <a:pPr marL="12700" marR="0" lvl="0" indent="0" algn="l" rtl="0">
              <a:lnSpc>
                <a:spcPct val="100000"/>
              </a:lnSpc>
              <a:spcBef>
                <a:spcPts val="0"/>
              </a:spcBef>
              <a:spcAft>
                <a:spcPts val="0"/>
              </a:spcAft>
              <a:buClr>
                <a:srgbClr val="000000"/>
              </a:buClr>
              <a:buSzPts val="1950"/>
              <a:buFont typeface="Arial"/>
              <a:buNone/>
            </a:pPr>
            <a:r>
              <a:rPr lang="en-US" sz="1950" b="1" i="0" u="none" strike="noStrike" cap="none">
                <a:solidFill>
                  <a:srgbClr val="FFFFFF"/>
                </a:solidFill>
                <a:latin typeface="Barlow"/>
                <a:ea typeface="Barlow"/>
                <a:cs typeface="Barlow"/>
                <a:sym typeface="Barlow"/>
              </a:rPr>
              <a:t>2</a:t>
            </a:r>
            <a:endParaRPr sz="1950" b="0" i="0" u="none" strike="noStrike" cap="none">
              <a:solidFill>
                <a:srgbClr val="000000"/>
              </a:solidFill>
              <a:latin typeface="Barlow"/>
              <a:ea typeface="Barlow"/>
              <a:cs typeface="Barlow"/>
              <a:sym typeface="Barlow"/>
            </a:endParaRPr>
          </a:p>
        </p:txBody>
      </p:sp>
      <p:sp>
        <p:nvSpPr>
          <p:cNvPr id="261" name="Google Shape;261;p12"/>
          <p:cNvSpPr txBox="1"/>
          <p:nvPr/>
        </p:nvSpPr>
        <p:spPr>
          <a:xfrm>
            <a:off x="9233091" y="7882347"/>
            <a:ext cx="161290" cy="327025"/>
          </a:xfrm>
          <a:prstGeom prst="rect">
            <a:avLst/>
          </a:prstGeom>
          <a:noFill/>
          <a:ln>
            <a:noFill/>
          </a:ln>
        </p:spPr>
        <p:txBody>
          <a:bodyPr spcFirstLastPara="1" wrap="square" lIns="0" tIns="15875" rIns="0" bIns="0" anchor="t" anchorCtr="0">
            <a:spAutoFit/>
          </a:bodyPr>
          <a:lstStyle/>
          <a:p>
            <a:pPr marL="12700" marR="0" lvl="0" indent="0" algn="l" rtl="0">
              <a:lnSpc>
                <a:spcPct val="100000"/>
              </a:lnSpc>
              <a:spcBef>
                <a:spcPts val="0"/>
              </a:spcBef>
              <a:spcAft>
                <a:spcPts val="0"/>
              </a:spcAft>
              <a:buClr>
                <a:srgbClr val="000000"/>
              </a:buClr>
              <a:buSzPts val="1950"/>
              <a:buFont typeface="Arial"/>
              <a:buNone/>
            </a:pPr>
            <a:r>
              <a:rPr lang="en-US" sz="1950" b="1" i="0" u="none" strike="noStrike" cap="none">
                <a:solidFill>
                  <a:srgbClr val="FFFFFF"/>
                </a:solidFill>
                <a:latin typeface="Barlow"/>
                <a:ea typeface="Barlow"/>
                <a:cs typeface="Barlow"/>
                <a:sym typeface="Barlow"/>
              </a:rPr>
              <a:t>3</a:t>
            </a:r>
            <a:endParaRPr sz="1950" b="0" i="0" u="none" strike="noStrike" cap="none">
              <a:solidFill>
                <a:srgbClr val="000000"/>
              </a:solidFill>
              <a:latin typeface="Barlow"/>
              <a:ea typeface="Barlow"/>
              <a:cs typeface="Barlow"/>
              <a:sym typeface="Barlow"/>
            </a:endParaRPr>
          </a:p>
        </p:txBody>
      </p:sp>
      <p:grpSp>
        <p:nvGrpSpPr>
          <p:cNvPr id="262" name="Google Shape;262;p12"/>
          <p:cNvGrpSpPr/>
          <p:nvPr/>
        </p:nvGrpSpPr>
        <p:grpSpPr>
          <a:xfrm>
            <a:off x="9675088" y="1839359"/>
            <a:ext cx="9894996" cy="8610783"/>
            <a:chOff x="9675088" y="1839359"/>
            <a:chExt cx="9894996" cy="8610783"/>
          </a:xfrm>
        </p:grpSpPr>
        <p:sp>
          <p:nvSpPr>
            <p:cNvPr id="263" name="Google Shape;263;p12"/>
            <p:cNvSpPr/>
            <p:nvPr/>
          </p:nvSpPr>
          <p:spPr>
            <a:xfrm>
              <a:off x="9675088" y="1839359"/>
              <a:ext cx="901065" cy="7335520"/>
            </a:xfrm>
            <a:custGeom>
              <a:avLst/>
              <a:gdLst/>
              <a:ahLst/>
              <a:cxnLst/>
              <a:rect l="l" t="t" r="r" b="b"/>
              <a:pathLst>
                <a:path w="901065" h="7335520" extrusionOk="0">
                  <a:moveTo>
                    <a:pt x="177038" y="6758292"/>
                  </a:moveTo>
                  <a:lnTo>
                    <a:pt x="175539" y="6751053"/>
                  </a:lnTo>
                  <a:lnTo>
                    <a:pt x="171462" y="6745135"/>
                  </a:lnTo>
                  <a:lnTo>
                    <a:pt x="165417" y="6741147"/>
                  </a:lnTo>
                  <a:lnTo>
                    <a:pt x="158038" y="6739687"/>
                  </a:lnTo>
                  <a:lnTo>
                    <a:pt x="150634" y="6741147"/>
                  </a:lnTo>
                  <a:lnTo>
                    <a:pt x="144576" y="6745135"/>
                  </a:lnTo>
                  <a:lnTo>
                    <a:pt x="140500" y="6751053"/>
                  </a:lnTo>
                  <a:lnTo>
                    <a:pt x="139001" y="6758292"/>
                  </a:lnTo>
                  <a:lnTo>
                    <a:pt x="140500" y="6765531"/>
                  </a:lnTo>
                  <a:lnTo>
                    <a:pt x="144576" y="6771449"/>
                  </a:lnTo>
                  <a:lnTo>
                    <a:pt x="150634" y="6775437"/>
                  </a:lnTo>
                  <a:lnTo>
                    <a:pt x="158038" y="6776898"/>
                  </a:lnTo>
                  <a:lnTo>
                    <a:pt x="165417" y="6775437"/>
                  </a:lnTo>
                  <a:lnTo>
                    <a:pt x="171462" y="6771449"/>
                  </a:lnTo>
                  <a:lnTo>
                    <a:pt x="175539" y="6765531"/>
                  </a:lnTo>
                  <a:lnTo>
                    <a:pt x="177038" y="6758292"/>
                  </a:lnTo>
                  <a:close/>
                </a:path>
                <a:path w="901065" h="7335520" extrusionOk="0">
                  <a:moveTo>
                    <a:pt x="253199" y="6758292"/>
                  </a:moveTo>
                  <a:lnTo>
                    <a:pt x="251701" y="6751053"/>
                  </a:lnTo>
                  <a:lnTo>
                    <a:pt x="247624" y="6745135"/>
                  </a:lnTo>
                  <a:lnTo>
                    <a:pt x="241566" y="6741147"/>
                  </a:lnTo>
                  <a:lnTo>
                    <a:pt x="234162" y="6739687"/>
                  </a:lnTo>
                  <a:lnTo>
                    <a:pt x="226758" y="6741147"/>
                  </a:lnTo>
                  <a:lnTo>
                    <a:pt x="220700" y="6745135"/>
                  </a:lnTo>
                  <a:lnTo>
                    <a:pt x="216623" y="6751053"/>
                  </a:lnTo>
                  <a:lnTo>
                    <a:pt x="215125" y="6758292"/>
                  </a:lnTo>
                  <a:lnTo>
                    <a:pt x="216623" y="6765531"/>
                  </a:lnTo>
                  <a:lnTo>
                    <a:pt x="220700" y="6771449"/>
                  </a:lnTo>
                  <a:lnTo>
                    <a:pt x="226758" y="6775437"/>
                  </a:lnTo>
                  <a:lnTo>
                    <a:pt x="234162" y="6776898"/>
                  </a:lnTo>
                  <a:lnTo>
                    <a:pt x="241566" y="6775437"/>
                  </a:lnTo>
                  <a:lnTo>
                    <a:pt x="247624" y="6771449"/>
                  </a:lnTo>
                  <a:lnTo>
                    <a:pt x="251701" y="6765531"/>
                  </a:lnTo>
                  <a:lnTo>
                    <a:pt x="253199" y="6758292"/>
                  </a:lnTo>
                  <a:close/>
                </a:path>
                <a:path w="901065" h="7335520" extrusionOk="0">
                  <a:moveTo>
                    <a:pt x="329374" y="6758292"/>
                  </a:moveTo>
                  <a:lnTo>
                    <a:pt x="327875" y="6751053"/>
                  </a:lnTo>
                  <a:lnTo>
                    <a:pt x="323786" y="6745135"/>
                  </a:lnTo>
                  <a:lnTo>
                    <a:pt x="317741" y="6741147"/>
                  </a:lnTo>
                  <a:lnTo>
                    <a:pt x="310337" y="6739687"/>
                  </a:lnTo>
                  <a:lnTo>
                    <a:pt x="302920" y="6741147"/>
                  </a:lnTo>
                  <a:lnTo>
                    <a:pt x="296862" y="6745135"/>
                  </a:lnTo>
                  <a:lnTo>
                    <a:pt x="292785" y="6751053"/>
                  </a:lnTo>
                  <a:lnTo>
                    <a:pt x="291287" y="6758292"/>
                  </a:lnTo>
                  <a:lnTo>
                    <a:pt x="292785" y="6765531"/>
                  </a:lnTo>
                  <a:lnTo>
                    <a:pt x="296862" y="6771449"/>
                  </a:lnTo>
                  <a:lnTo>
                    <a:pt x="302920" y="6775437"/>
                  </a:lnTo>
                  <a:lnTo>
                    <a:pt x="310337" y="6776898"/>
                  </a:lnTo>
                  <a:lnTo>
                    <a:pt x="317741" y="6775437"/>
                  </a:lnTo>
                  <a:lnTo>
                    <a:pt x="323786" y="6771449"/>
                  </a:lnTo>
                  <a:lnTo>
                    <a:pt x="327875" y="6765531"/>
                  </a:lnTo>
                  <a:lnTo>
                    <a:pt x="329374" y="6758292"/>
                  </a:lnTo>
                  <a:close/>
                </a:path>
                <a:path w="901065" h="7335520" extrusionOk="0">
                  <a:moveTo>
                    <a:pt x="568794" y="3538855"/>
                  </a:moveTo>
                  <a:lnTo>
                    <a:pt x="529691" y="3538855"/>
                  </a:lnTo>
                  <a:lnTo>
                    <a:pt x="529691" y="3577996"/>
                  </a:lnTo>
                  <a:lnTo>
                    <a:pt x="529691" y="3891076"/>
                  </a:lnTo>
                  <a:lnTo>
                    <a:pt x="177469" y="3891076"/>
                  </a:lnTo>
                  <a:lnTo>
                    <a:pt x="177469" y="3577996"/>
                  </a:lnTo>
                  <a:lnTo>
                    <a:pt x="529691" y="3577996"/>
                  </a:lnTo>
                  <a:lnTo>
                    <a:pt x="529691" y="3538855"/>
                  </a:lnTo>
                  <a:lnTo>
                    <a:pt x="138328" y="3538855"/>
                  </a:lnTo>
                  <a:lnTo>
                    <a:pt x="138328" y="3930218"/>
                  </a:lnTo>
                  <a:lnTo>
                    <a:pt x="568794" y="3930218"/>
                  </a:lnTo>
                  <a:lnTo>
                    <a:pt x="568794" y="3891076"/>
                  </a:lnTo>
                  <a:lnTo>
                    <a:pt x="568794" y="3577996"/>
                  </a:lnTo>
                  <a:lnTo>
                    <a:pt x="568794" y="3538855"/>
                  </a:lnTo>
                  <a:close/>
                </a:path>
                <a:path w="901065" h="7335520" extrusionOk="0">
                  <a:moveTo>
                    <a:pt x="672045" y="6758292"/>
                  </a:moveTo>
                  <a:lnTo>
                    <a:pt x="670547" y="6751053"/>
                  </a:lnTo>
                  <a:lnTo>
                    <a:pt x="666457" y="6745135"/>
                  </a:lnTo>
                  <a:lnTo>
                    <a:pt x="660400" y="6741147"/>
                  </a:lnTo>
                  <a:lnTo>
                    <a:pt x="652995" y="6739687"/>
                  </a:lnTo>
                  <a:lnTo>
                    <a:pt x="386461" y="6739687"/>
                  </a:lnTo>
                  <a:lnTo>
                    <a:pt x="379069" y="6741147"/>
                  </a:lnTo>
                  <a:lnTo>
                    <a:pt x="373024" y="6745135"/>
                  </a:lnTo>
                  <a:lnTo>
                    <a:pt x="368947" y="6751053"/>
                  </a:lnTo>
                  <a:lnTo>
                    <a:pt x="367449" y="6758292"/>
                  </a:lnTo>
                  <a:lnTo>
                    <a:pt x="368947" y="6765531"/>
                  </a:lnTo>
                  <a:lnTo>
                    <a:pt x="373024" y="6771449"/>
                  </a:lnTo>
                  <a:lnTo>
                    <a:pt x="379069" y="6775437"/>
                  </a:lnTo>
                  <a:lnTo>
                    <a:pt x="386461" y="6776898"/>
                  </a:lnTo>
                  <a:lnTo>
                    <a:pt x="652995" y="6776898"/>
                  </a:lnTo>
                  <a:lnTo>
                    <a:pt x="660400" y="6775437"/>
                  </a:lnTo>
                  <a:lnTo>
                    <a:pt x="666457" y="6771449"/>
                  </a:lnTo>
                  <a:lnTo>
                    <a:pt x="670547" y="6765531"/>
                  </a:lnTo>
                  <a:lnTo>
                    <a:pt x="672045" y="6758292"/>
                  </a:lnTo>
                  <a:close/>
                </a:path>
                <a:path w="901065" h="7335520" extrusionOk="0">
                  <a:moveTo>
                    <a:pt x="691248" y="360984"/>
                  </a:moveTo>
                  <a:lnTo>
                    <a:pt x="574332" y="360984"/>
                  </a:lnTo>
                  <a:lnTo>
                    <a:pt x="574332" y="401104"/>
                  </a:lnTo>
                  <a:lnTo>
                    <a:pt x="527913" y="437222"/>
                  </a:lnTo>
                  <a:lnTo>
                    <a:pt x="496100" y="461937"/>
                  </a:lnTo>
                  <a:lnTo>
                    <a:pt x="505053" y="488886"/>
                  </a:lnTo>
                  <a:lnTo>
                    <a:pt x="533565" y="574446"/>
                  </a:lnTo>
                  <a:lnTo>
                    <a:pt x="508317" y="555929"/>
                  </a:lnTo>
                  <a:lnTo>
                    <a:pt x="440588" y="506209"/>
                  </a:lnTo>
                  <a:lnTo>
                    <a:pt x="347560" y="574446"/>
                  </a:lnTo>
                  <a:lnTo>
                    <a:pt x="385076" y="461937"/>
                  </a:lnTo>
                  <a:lnTo>
                    <a:pt x="353161" y="437184"/>
                  </a:lnTo>
                  <a:lnTo>
                    <a:pt x="306793" y="401104"/>
                  </a:lnTo>
                  <a:lnTo>
                    <a:pt x="399935" y="401104"/>
                  </a:lnTo>
                  <a:lnTo>
                    <a:pt x="440588" y="293497"/>
                  </a:lnTo>
                  <a:lnTo>
                    <a:pt x="481190" y="401104"/>
                  </a:lnTo>
                  <a:lnTo>
                    <a:pt x="574332" y="401104"/>
                  </a:lnTo>
                  <a:lnTo>
                    <a:pt x="574332" y="360984"/>
                  </a:lnTo>
                  <a:lnTo>
                    <a:pt x="508927" y="360984"/>
                  </a:lnTo>
                  <a:lnTo>
                    <a:pt x="483450" y="293497"/>
                  </a:lnTo>
                  <a:lnTo>
                    <a:pt x="440588" y="179920"/>
                  </a:lnTo>
                  <a:lnTo>
                    <a:pt x="372198" y="360984"/>
                  </a:lnTo>
                  <a:lnTo>
                    <a:pt x="189890" y="360984"/>
                  </a:lnTo>
                  <a:lnTo>
                    <a:pt x="338048" y="476199"/>
                  </a:lnTo>
                  <a:lnTo>
                    <a:pt x="269659" y="681278"/>
                  </a:lnTo>
                  <a:lnTo>
                    <a:pt x="415328" y="574446"/>
                  </a:lnTo>
                  <a:lnTo>
                    <a:pt x="440588" y="555929"/>
                  </a:lnTo>
                  <a:lnTo>
                    <a:pt x="611505" y="681278"/>
                  </a:lnTo>
                  <a:lnTo>
                    <a:pt x="575881" y="574446"/>
                  </a:lnTo>
                  <a:lnTo>
                    <a:pt x="543115" y="476199"/>
                  </a:lnTo>
                  <a:lnTo>
                    <a:pt x="691248" y="360984"/>
                  </a:lnTo>
                  <a:close/>
                </a:path>
                <a:path w="901065" h="7335520" extrusionOk="0">
                  <a:moveTo>
                    <a:pt x="748207" y="6739687"/>
                  </a:moveTo>
                  <a:lnTo>
                    <a:pt x="742226" y="6710705"/>
                  </a:lnTo>
                  <a:lnTo>
                    <a:pt x="736536" y="6702463"/>
                  </a:lnTo>
                  <a:lnTo>
                    <a:pt x="725906" y="6687045"/>
                  </a:lnTo>
                  <a:lnTo>
                    <a:pt x="710120" y="6676644"/>
                  </a:lnTo>
                  <a:lnTo>
                    <a:pt x="710120" y="6739687"/>
                  </a:lnTo>
                  <a:lnTo>
                    <a:pt x="710120" y="6814109"/>
                  </a:lnTo>
                  <a:lnTo>
                    <a:pt x="710120" y="6851294"/>
                  </a:lnTo>
                  <a:lnTo>
                    <a:pt x="710120" y="7260615"/>
                  </a:lnTo>
                  <a:lnTo>
                    <a:pt x="707123" y="7275093"/>
                  </a:lnTo>
                  <a:lnTo>
                    <a:pt x="698969" y="7286930"/>
                  </a:lnTo>
                  <a:lnTo>
                    <a:pt x="686866" y="7294905"/>
                  </a:lnTo>
                  <a:lnTo>
                    <a:pt x="672045" y="7297839"/>
                  </a:lnTo>
                  <a:lnTo>
                    <a:pt x="139001" y="7297839"/>
                  </a:lnTo>
                  <a:lnTo>
                    <a:pt x="124180" y="7294905"/>
                  </a:lnTo>
                  <a:lnTo>
                    <a:pt x="112077" y="7286930"/>
                  </a:lnTo>
                  <a:lnTo>
                    <a:pt x="103911" y="7275093"/>
                  </a:lnTo>
                  <a:lnTo>
                    <a:pt x="100914" y="7260615"/>
                  </a:lnTo>
                  <a:lnTo>
                    <a:pt x="100914" y="6851294"/>
                  </a:lnTo>
                  <a:lnTo>
                    <a:pt x="710120" y="6851294"/>
                  </a:lnTo>
                  <a:lnTo>
                    <a:pt x="710120" y="6814109"/>
                  </a:lnTo>
                  <a:lnTo>
                    <a:pt x="100914" y="6814109"/>
                  </a:lnTo>
                  <a:lnTo>
                    <a:pt x="100914" y="6739687"/>
                  </a:lnTo>
                  <a:lnTo>
                    <a:pt x="103911" y="6725196"/>
                  </a:lnTo>
                  <a:lnTo>
                    <a:pt x="112077" y="6713372"/>
                  </a:lnTo>
                  <a:lnTo>
                    <a:pt x="124180" y="6705397"/>
                  </a:lnTo>
                  <a:lnTo>
                    <a:pt x="139001" y="6702463"/>
                  </a:lnTo>
                  <a:lnTo>
                    <a:pt x="672045" y="6702463"/>
                  </a:lnTo>
                  <a:lnTo>
                    <a:pt x="686866" y="6705397"/>
                  </a:lnTo>
                  <a:lnTo>
                    <a:pt x="698969" y="6713372"/>
                  </a:lnTo>
                  <a:lnTo>
                    <a:pt x="707123" y="6725196"/>
                  </a:lnTo>
                  <a:lnTo>
                    <a:pt x="710120" y="6739687"/>
                  </a:lnTo>
                  <a:lnTo>
                    <a:pt x="710120" y="6676644"/>
                  </a:lnTo>
                  <a:lnTo>
                    <a:pt x="701700" y="6671094"/>
                  </a:lnTo>
                  <a:lnTo>
                    <a:pt x="672045" y="6665239"/>
                  </a:lnTo>
                  <a:lnTo>
                    <a:pt x="139001" y="6665239"/>
                  </a:lnTo>
                  <a:lnTo>
                    <a:pt x="109347" y="6671094"/>
                  </a:lnTo>
                  <a:lnTo>
                    <a:pt x="85128" y="6687045"/>
                  </a:lnTo>
                  <a:lnTo>
                    <a:pt x="68808" y="6710705"/>
                  </a:lnTo>
                  <a:lnTo>
                    <a:pt x="62826" y="6739687"/>
                  </a:lnTo>
                  <a:lnTo>
                    <a:pt x="62826" y="7260615"/>
                  </a:lnTo>
                  <a:lnTo>
                    <a:pt x="68808" y="7289597"/>
                  </a:lnTo>
                  <a:lnTo>
                    <a:pt x="85128" y="7313257"/>
                  </a:lnTo>
                  <a:lnTo>
                    <a:pt x="109347" y="7329195"/>
                  </a:lnTo>
                  <a:lnTo>
                    <a:pt x="139001" y="7335050"/>
                  </a:lnTo>
                  <a:lnTo>
                    <a:pt x="672045" y="7335050"/>
                  </a:lnTo>
                  <a:lnTo>
                    <a:pt x="701700" y="7329195"/>
                  </a:lnTo>
                  <a:lnTo>
                    <a:pt x="725906" y="7313257"/>
                  </a:lnTo>
                  <a:lnTo>
                    <a:pt x="736536" y="7297839"/>
                  </a:lnTo>
                  <a:lnTo>
                    <a:pt x="742226" y="7289597"/>
                  </a:lnTo>
                  <a:lnTo>
                    <a:pt x="748207" y="7260615"/>
                  </a:lnTo>
                  <a:lnTo>
                    <a:pt x="748207" y="6851294"/>
                  </a:lnTo>
                  <a:lnTo>
                    <a:pt x="748207" y="6814109"/>
                  </a:lnTo>
                  <a:lnTo>
                    <a:pt x="748207" y="6739687"/>
                  </a:lnTo>
                  <a:close/>
                </a:path>
                <a:path w="901065" h="7335520" extrusionOk="0">
                  <a:moveTo>
                    <a:pt x="784021" y="3754082"/>
                  </a:moveTo>
                  <a:lnTo>
                    <a:pt x="782485" y="3746487"/>
                  </a:lnTo>
                  <a:lnTo>
                    <a:pt x="778306" y="3740264"/>
                  </a:lnTo>
                  <a:lnTo>
                    <a:pt x="772096" y="3736060"/>
                  </a:lnTo>
                  <a:lnTo>
                    <a:pt x="764489" y="3734511"/>
                  </a:lnTo>
                  <a:lnTo>
                    <a:pt x="756856" y="3736060"/>
                  </a:lnTo>
                  <a:lnTo>
                    <a:pt x="750646" y="3740264"/>
                  </a:lnTo>
                  <a:lnTo>
                    <a:pt x="746455" y="3746487"/>
                  </a:lnTo>
                  <a:lnTo>
                    <a:pt x="744918" y="3754082"/>
                  </a:lnTo>
                  <a:lnTo>
                    <a:pt x="746455" y="3761714"/>
                  </a:lnTo>
                  <a:lnTo>
                    <a:pt x="750646" y="3767937"/>
                  </a:lnTo>
                  <a:lnTo>
                    <a:pt x="756856" y="3772116"/>
                  </a:lnTo>
                  <a:lnTo>
                    <a:pt x="764489" y="3773652"/>
                  </a:lnTo>
                  <a:lnTo>
                    <a:pt x="772096" y="3772116"/>
                  </a:lnTo>
                  <a:lnTo>
                    <a:pt x="778306" y="3767937"/>
                  </a:lnTo>
                  <a:lnTo>
                    <a:pt x="782485" y="3761714"/>
                  </a:lnTo>
                  <a:lnTo>
                    <a:pt x="784021" y="3754082"/>
                  </a:lnTo>
                  <a:close/>
                </a:path>
                <a:path w="901065" h="7335520" extrusionOk="0">
                  <a:moveTo>
                    <a:pt x="784021" y="3675850"/>
                  </a:moveTo>
                  <a:lnTo>
                    <a:pt x="782485" y="3668230"/>
                  </a:lnTo>
                  <a:lnTo>
                    <a:pt x="778306" y="3662007"/>
                  </a:lnTo>
                  <a:lnTo>
                    <a:pt x="772096" y="3657816"/>
                  </a:lnTo>
                  <a:lnTo>
                    <a:pt x="764489" y="3656279"/>
                  </a:lnTo>
                  <a:lnTo>
                    <a:pt x="756856" y="3657816"/>
                  </a:lnTo>
                  <a:lnTo>
                    <a:pt x="750646" y="3662007"/>
                  </a:lnTo>
                  <a:lnTo>
                    <a:pt x="746455" y="3668230"/>
                  </a:lnTo>
                  <a:lnTo>
                    <a:pt x="744918" y="3675850"/>
                  </a:lnTo>
                  <a:lnTo>
                    <a:pt x="746455" y="3683457"/>
                  </a:lnTo>
                  <a:lnTo>
                    <a:pt x="750646" y="3689680"/>
                  </a:lnTo>
                  <a:lnTo>
                    <a:pt x="756856" y="3693871"/>
                  </a:lnTo>
                  <a:lnTo>
                    <a:pt x="764489" y="3695420"/>
                  </a:lnTo>
                  <a:lnTo>
                    <a:pt x="772096" y="3693871"/>
                  </a:lnTo>
                  <a:lnTo>
                    <a:pt x="778306" y="3689680"/>
                  </a:lnTo>
                  <a:lnTo>
                    <a:pt x="782485" y="3683457"/>
                  </a:lnTo>
                  <a:lnTo>
                    <a:pt x="784021" y="3675850"/>
                  </a:lnTo>
                  <a:close/>
                </a:path>
                <a:path w="901065" h="7335520" extrusionOk="0">
                  <a:moveTo>
                    <a:pt x="803592" y="3577996"/>
                  </a:moveTo>
                  <a:lnTo>
                    <a:pt x="800519" y="3562769"/>
                  </a:lnTo>
                  <a:lnTo>
                    <a:pt x="792124" y="3550323"/>
                  </a:lnTo>
                  <a:lnTo>
                    <a:pt x="779691" y="3541928"/>
                  </a:lnTo>
                  <a:lnTo>
                    <a:pt x="764489" y="3538855"/>
                  </a:lnTo>
                  <a:lnTo>
                    <a:pt x="749261" y="3541928"/>
                  </a:lnTo>
                  <a:lnTo>
                    <a:pt x="736815" y="3550323"/>
                  </a:lnTo>
                  <a:lnTo>
                    <a:pt x="728433" y="3562769"/>
                  </a:lnTo>
                  <a:lnTo>
                    <a:pt x="725347" y="3577996"/>
                  </a:lnTo>
                  <a:lnTo>
                    <a:pt x="728433" y="3593223"/>
                  </a:lnTo>
                  <a:lnTo>
                    <a:pt x="736815" y="3605669"/>
                  </a:lnTo>
                  <a:lnTo>
                    <a:pt x="749261" y="3614051"/>
                  </a:lnTo>
                  <a:lnTo>
                    <a:pt x="764489" y="3617137"/>
                  </a:lnTo>
                  <a:lnTo>
                    <a:pt x="779691" y="3614051"/>
                  </a:lnTo>
                  <a:lnTo>
                    <a:pt x="792124" y="3605669"/>
                  </a:lnTo>
                  <a:lnTo>
                    <a:pt x="800519" y="3593223"/>
                  </a:lnTo>
                  <a:lnTo>
                    <a:pt x="803592" y="3577996"/>
                  </a:lnTo>
                  <a:close/>
                </a:path>
                <a:path w="901065" h="7335520" extrusionOk="0">
                  <a:moveTo>
                    <a:pt x="881875" y="3499751"/>
                  </a:moveTo>
                  <a:lnTo>
                    <a:pt x="875715" y="3469284"/>
                  </a:lnTo>
                  <a:lnTo>
                    <a:pt x="869873" y="3460610"/>
                  </a:lnTo>
                  <a:lnTo>
                    <a:pt x="858951" y="3444405"/>
                  </a:lnTo>
                  <a:lnTo>
                    <a:pt x="842733" y="3433483"/>
                  </a:lnTo>
                  <a:lnTo>
                    <a:pt x="842733" y="3499751"/>
                  </a:lnTo>
                  <a:lnTo>
                    <a:pt x="842733" y="3969308"/>
                  </a:lnTo>
                  <a:lnTo>
                    <a:pt x="839647" y="3984548"/>
                  </a:lnTo>
                  <a:lnTo>
                    <a:pt x="831265" y="3996994"/>
                  </a:lnTo>
                  <a:lnTo>
                    <a:pt x="818819" y="4005389"/>
                  </a:lnTo>
                  <a:lnTo>
                    <a:pt x="803592" y="4008463"/>
                  </a:lnTo>
                  <a:lnTo>
                    <a:pt x="686206" y="4008463"/>
                  </a:lnTo>
                  <a:lnTo>
                    <a:pt x="686206" y="3460610"/>
                  </a:lnTo>
                  <a:lnTo>
                    <a:pt x="803592" y="3460610"/>
                  </a:lnTo>
                  <a:lnTo>
                    <a:pt x="818819" y="3463696"/>
                  </a:lnTo>
                  <a:lnTo>
                    <a:pt x="831265" y="3472091"/>
                  </a:lnTo>
                  <a:lnTo>
                    <a:pt x="839647" y="3484524"/>
                  </a:lnTo>
                  <a:lnTo>
                    <a:pt x="842733" y="3499751"/>
                  </a:lnTo>
                  <a:lnTo>
                    <a:pt x="842733" y="3433483"/>
                  </a:lnTo>
                  <a:lnTo>
                    <a:pt x="834059" y="3427628"/>
                  </a:lnTo>
                  <a:lnTo>
                    <a:pt x="803592" y="3421481"/>
                  </a:lnTo>
                  <a:lnTo>
                    <a:pt x="647077" y="3421481"/>
                  </a:lnTo>
                  <a:lnTo>
                    <a:pt x="647077" y="3460610"/>
                  </a:lnTo>
                  <a:lnTo>
                    <a:pt x="647077" y="4008463"/>
                  </a:lnTo>
                  <a:lnTo>
                    <a:pt x="99225" y="4008463"/>
                  </a:lnTo>
                  <a:lnTo>
                    <a:pt x="83997" y="4005389"/>
                  </a:lnTo>
                  <a:lnTo>
                    <a:pt x="71551" y="3996994"/>
                  </a:lnTo>
                  <a:lnTo>
                    <a:pt x="63157" y="3984548"/>
                  </a:lnTo>
                  <a:lnTo>
                    <a:pt x="60083" y="3969308"/>
                  </a:lnTo>
                  <a:lnTo>
                    <a:pt x="60083" y="3499751"/>
                  </a:lnTo>
                  <a:lnTo>
                    <a:pt x="63157" y="3484524"/>
                  </a:lnTo>
                  <a:lnTo>
                    <a:pt x="71551" y="3472091"/>
                  </a:lnTo>
                  <a:lnTo>
                    <a:pt x="83997" y="3463696"/>
                  </a:lnTo>
                  <a:lnTo>
                    <a:pt x="99225" y="3460610"/>
                  </a:lnTo>
                  <a:lnTo>
                    <a:pt x="647077" y="3460610"/>
                  </a:lnTo>
                  <a:lnTo>
                    <a:pt x="647077" y="3421481"/>
                  </a:lnTo>
                  <a:lnTo>
                    <a:pt x="547268" y="3421481"/>
                  </a:lnTo>
                  <a:lnTo>
                    <a:pt x="541223" y="3402317"/>
                  </a:lnTo>
                  <a:lnTo>
                    <a:pt x="531520" y="3385134"/>
                  </a:lnTo>
                  <a:lnTo>
                    <a:pt x="518668" y="3370326"/>
                  </a:lnTo>
                  <a:lnTo>
                    <a:pt x="503110" y="3358299"/>
                  </a:lnTo>
                  <a:lnTo>
                    <a:pt x="517131" y="3344278"/>
                  </a:lnTo>
                  <a:lnTo>
                    <a:pt x="597928" y="3263481"/>
                  </a:lnTo>
                  <a:lnTo>
                    <a:pt x="601154" y="3264344"/>
                  </a:lnTo>
                  <a:lnTo>
                    <a:pt x="604469" y="3264954"/>
                  </a:lnTo>
                  <a:lnTo>
                    <a:pt x="607936" y="3264954"/>
                  </a:lnTo>
                  <a:lnTo>
                    <a:pt x="615238" y="3263481"/>
                  </a:lnTo>
                  <a:lnTo>
                    <a:pt x="623163" y="3261880"/>
                  </a:lnTo>
                  <a:lnTo>
                    <a:pt x="635596" y="3253486"/>
                  </a:lnTo>
                  <a:lnTo>
                    <a:pt x="643991" y="3241040"/>
                  </a:lnTo>
                  <a:lnTo>
                    <a:pt x="647077" y="3225812"/>
                  </a:lnTo>
                  <a:lnTo>
                    <a:pt x="643991" y="3210585"/>
                  </a:lnTo>
                  <a:lnTo>
                    <a:pt x="635596" y="3198139"/>
                  </a:lnTo>
                  <a:lnTo>
                    <a:pt x="623163" y="3189744"/>
                  </a:lnTo>
                  <a:lnTo>
                    <a:pt x="607936" y="3186671"/>
                  </a:lnTo>
                  <a:lnTo>
                    <a:pt x="592721" y="3189744"/>
                  </a:lnTo>
                  <a:lnTo>
                    <a:pt x="580275" y="3198139"/>
                  </a:lnTo>
                  <a:lnTo>
                    <a:pt x="571881" y="3210585"/>
                  </a:lnTo>
                  <a:lnTo>
                    <a:pt x="568794" y="3225812"/>
                  </a:lnTo>
                  <a:lnTo>
                    <a:pt x="568794" y="3229318"/>
                  </a:lnTo>
                  <a:lnTo>
                    <a:pt x="569429" y="3232594"/>
                  </a:lnTo>
                  <a:lnTo>
                    <a:pt x="570268" y="3235820"/>
                  </a:lnTo>
                  <a:lnTo>
                    <a:pt x="461810" y="3344278"/>
                  </a:lnTo>
                  <a:lnTo>
                    <a:pt x="458381" y="3343910"/>
                  </a:lnTo>
                  <a:lnTo>
                    <a:pt x="454964" y="3343198"/>
                  </a:lnTo>
                  <a:lnTo>
                    <a:pt x="447865" y="3343198"/>
                  </a:lnTo>
                  <a:lnTo>
                    <a:pt x="444436" y="3343910"/>
                  </a:lnTo>
                  <a:lnTo>
                    <a:pt x="441007" y="3344278"/>
                  </a:lnTo>
                  <a:lnTo>
                    <a:pt x="360222" y="3263481"/>
                  </a:lnTo>
                  <a:lnTo>
                    <a:pt x="332562" y="3235820"/>
                  </a:lnTo>
                  <a:lnTo>
                    <a:pt x="333400" y="3232594"/>
                  </a:lnTo>
                  <a:lnTo>
                    <a:pt x="334022" y="3229318"/>
                  </a:lnTo>
                  <a:lnTo>
                    <a:pt x="334022" y="3225812"/>
                  </a:lnTo>
                  <a:lnTo>
                    <a:pt x="330936" y="3210585"/>
                  </a:lnTo>
                  <a:lnTo>
                    <a:pt x="322541" y="3198139"/>
                  </a:lnTo>
                  <a:lnTo>
                    <a:pt x="310095" y="3189744"/>
                  </a:lnTo>
                  <a:lnTo>
                    <a:pt x="294881" y="3186671"/>
                  </a:lnTo>
                  <a:lnTo>
                    <a:pt x="279654" y="3189744"/>
                  </a:lnTo>
                  <a:lnTo>
                    <a:pt x="267220" y="3198139"/>
                  </a:lnTo>
                  <a:lnTo>
                    <a:pt x="258826" y="3210585"/>
                  </a:lnTo>
                  <a:lnTo>
                    <a:pt x="255752" y="3225812"/>
                  </a:lnTo>
                  <a:lnTo>
                    <a:pt x="258826" y="3241040"/>
                  </a:lnTo>
                  <a:lnTo>
                    <a:pt x="267220" y="3253486"/>
                  </a:lnTo>
                  <a:lnTo>
                    <a:pt x="279654" y="3261880"/>
                  </a:lnTo>
                  <a:lnTo>
                    <a:pt x="294881" y="3264954"/>
                  </a:lnTo>
                  <a:lnTo>
                    <a:pt x="298361" y="3264954"/>
                  </a:lnTo>
                  <a:lnTo>
                    <a:pt x="301663" y="3264344"/>
                  </a:lnTo>
                  <a:lnTo>
                    <a:pt x="304888" y="3263481"/>
                  </a:lnTo>
                  <a:lnTo>
                    <a:pt x="399719" y="3358299"/>
                  </a:lnTo>
                  <a:lnTo>
                    <a:pt x="384162" y="3370326"/>
                  </a:lnTo>
                  <a:lnTo>
                    <a:pt x="371297" y="3385134"/>
                  </a:lnTo>
                  <a:lnTo>
                    <a:pt x="361607" y="3402317"/>
                  </a:lnTo>
                  <a:lnTo>
                    <a:pt x="355549" y="3421481"/>
                  </a:lnTo>
                  <a:lnTo>
                    <a:pt x="99225" y="3421481"/>
                  </a:lnTo>
                  <a:lnTo>
                    <a:pt x="68745" y="3427628"/>
                  </a:lnTo>
                  <a:lnTo>
                    <a:pt x="43865" y="3444405"/>
                  </a:lnTo>
                  <a:lnTo>
                    <a:pt x="27089" y="3469284"/>
                  </a:lnTo>
                  <a:lnTo>
                    <a:pt x="20942" y="3499751"/>
                  </a:lnTo>
                  <a:lnTo>
                    <a:pt x="20942" y="3969308"/>
                  </a:lnTo>
                  <a:lnTo>
                    <a:pt x="27089" y="3999788"/>
                  </a:lnTo>
                  <a:lnTo>
                    <a:pt x="43865" y="4024680"/>
                  </a:lnTo>
                  <a:lnTo>
                    <a:pt x="68745" y="4041457"/>
                  </a:lnTo>
                  <a:lnTo>
                    <a:pt x="99225" y="4047604"/>
                  </a:lnTo>
                  <a:lnTo>
                    <a:pt x="803592" y="4047604"/>
                  </a:lnTo>
                  <a:lnTo>
                    <a:pt x="834059" y="4041457"/>
                  </a:lnTo>
                  <a:lnTo>
                    <a:pt x="858951" y="4024680"/>
                  </a:lnTo>
                  <a:lnTo>
                    <a:pt x="869873" y="4008463"/>
                  </a:lnTo>
                  <a:lnTo>
                    <a:pt x="875715" y="3999788"/>
                  </a:lnTo>
                  <a:lnTo>
                    <a:pt x="881875" y="3969308"/>
                  </a:lnTo>
                  <a:lnTo>
                    <a:pt x="881875" y="3499751"/>
                  </a:lnTo>
                  <a:close/>
                </a:path>
                <a:path w="901065" h="7335520" extrusionOk="0">
                  <a:moveTo>
                    <a:pt x="882383" y="502043"/>
                  </a:moveTo>
                  <a:lnTo>
                    <a:pt x="880135" y="430009"/>
                  </a:lnTo>
                  <a:lnTo>
                    <a:pt x="874039" y="359283"/>
                  </a:lnTo>
                  <a:lnTo>
                    <a:pt x="865047" y="291312"/>
                  </a:lnTo>
                  <a:lnTo>
                    <a:pt x="854113" y="227558"/>
                  </a:lnTo>
                  <a:lnTo>
                    <a:pt x="842276" y="169926"/>
                  </a:lnTo>
                  <a:lnTo>
                    <a:pt x="842276" y="502043"/>
                  </a:lnTo>
                  <a:lnTo>
                    <a:pt x="835152" y="552678"/>
                  </a:lnTo>
                  <a:lnTo>
                    <a:pt x="815403" y="599490"/>
                  </a:lnTo>
                  <a:lnTo>
                    <a:pt x="785368" y="642518"/>
                  </a:lnTo>
                  <a:lnTo>
                    <a:pt x="747395" y="681621"/>
                  </a:lnTo>
                  <a:lnTo>
                    <a:pt x="703859" y="716724"/>
                  </a:lnTo>
                  <a:lnTo>
                    <a:pt x="657098" y="747712"/>
                  </a:lnTo>
                  <a:lnTo>
                    <a:pt x="609371" y="774585"/>
                  </a:lnTo>
                  <a:lnTo>
                    <a:pt x="563283" y="797102"/>
                  </a:lnTo>
                  <a:lnTo>
                    <a:pt x="521081" y="815238"/>
                  </a:lnTo>
                  <a:lnTo>
                    <a:pt x="485089" y="828916"/>
                  </a:lnTo>
                  <a:lnTo>
                    <a:pt x="441198" y="842556"/>
                  </a:lnTo>
                  <a:lnTo>
                    <a:pt x="424675" y="838047"/>
                  </a:lnTo>
                  <a:lnTo>
                    <a:pt x="361162" y="815213"/>
                  </a:lnTo>
                  <a:lnTo>
                    <a:pt x="318897" y="797052"/>
                  </a:lnTo>
                  <a:lnTo>
                    <a:pt x="272770" y="774522"/>
                  </a:lnTo>
                  <a:lnTo>
                    <a:pt x="225158" y="747712"/>
                  </a:lnTo>
                  <a:lnTo>
                    <a:pt x="178422" y="716724"/>
                  </a:lnTo>
                  <a:lnTo>
                    <a:pt x="134988" y="681710"/>
                  </a:lnTo>
                  <a:lnTo>
                    <a:pt x="97015" y="642607"/>
                  </a:lnTo>
                  <a:lnTo>
                    <a:pt x="66979" y="599567"/>
                  </a:lnTo>
                  <a:lnTo>
                    <a:pt x="47218" y="552640"/>
                  </a:lnTo>
                  <a:lnTo>
                    <a:pt x="40119" y="502043"/>
                  </a:lnTo>
                  <a:lnTo>
                    <a:pt x="42024" y="437184"/>
                  </a:lnTo>
                  <a:lnTo>
                    <a:pt x="47244" y="373938"/>
                  </a:lnTo>
                  <a:lnTo>
                    <a:pt x="55016" y="313169"/>
                  </a:lnTo>
                  <a:lnTo>
                    <a:pt x="64604" y="255752"/>
                  </a:lnTo>
                  <a:lnTo>
                    <a:pt x="75247" y="202539"/>
                  </a:lnTo>
                  <a:lnTo>
                    <a:pt x="86207" y="154381"/>
                  </a:lnTo>
                  <a:lnTo>
                    <a:pt x="96723" y="112141"/>
                  </a:lnTo>
                  <a:lnTo>
                    <a:pt x="113487" y="48882"/>
                  </a:lnTo>
                  <a:lnTo>
                    <a:pt x="139992" y="59842"/>
                  </a:lnTo>
                  <a:lnTo>
                    <a:pt x="175183" y="72859"/>
                  </a:lnTo>
                  <a:lnTo>
                    <a:pt x="217906" y="86563"/>
                  </a:lnTo>
                  <a:lnTo>
                    <a:pt x="267017" y="99593"/>
                  </a:lnTo>
                  <a:lnTo>
                    <a:pt x="321373" y="110578"/>
                  </a:lnTo>
                  <a:lnTo>
                    <a:pt x="379818" y="118173"/>
                  </a:lnTo>
                  <a:lnTo>
                    <a:pt x="441198" y="121005"/>
                  </a:lnTo>
                  <a:lnTo>
                    <a:pt x="502577" y="118173"/>
                  </a:lnTo>
                  <a:lnTo>
                    <a:pt x="561022" y="110578"/>
                  </a:lnTo>
                  <a:lnTo>
                    <a:pt x="615365" y="99593"/>
                  </a:lnTo>
                  <a:lnTo>
                    <a:pt x="664489" y="86563"/>
                  </a:lnTo>
                  <a:lnTo>
                    <a:pt x="682129" y="80899"/>
                  </a:lnTo>
                  <a:lnTo>
                    <a:pt x="707224" y="72859"/>
                  </a:lnTo>
                  <a:lnTo>
                    <a:pt x="742429" y="59842"/>
                  </a:lnTo>
                  <a:lnTo>
                    <a:pt x="768946" y="48882"/>
                  </a:lnTo>
                  <a:lnTo>
                    <a:pt x="776363" y="76708"/>
                  </a:lnTo>
                  <a:lnTo>
                    <a:pt x="796226" y="154432"/>
                  </a:lnTo>
                  <a:lnTo>
                    <a:pt x="807186" y="202603"/>
                  </a:lnTo>
                  <a:lnTo>
                    <a:pt x="817829" y="255841"/>
                  </a:lnTo>
                  <a:lnTo>
                    <a:pt x="827405" y="313258"/>
                  </a:lnTo>
                  <a:lnTo>
                    <a:pt x="835164" y="373938"/>
                  </a:lnTo>
                  <a:lnTo>
                    <a:pt x="840371" y="437222"/>
                  </a:lnTo>
                  <a:lnTo>
                    <a:pt x="842276" y="502043"/>
                  </a:lnTo>
                  <a:lnTo>
                    <a:pt x="842276" y="169926"/>
                  </a:lnTo>
                  <a:lnTo>
                    <a:pt x="830160" y="118173"/>
                  </a:lnTo>
                  <a:lnTo>
                    <a:pt x="819238" y="76187"/>
                  </a:lnTo>
                  <a:lnTo>
                    <a:pt x="803846" y="23101"/>
                  </a:lnTo>
                  <a:lnTo>
                    <a:pt x="801382" y="15278"/>
                  </a:lnTo>
                  <a:lnTo>
                    <a:pt x="799744" y="9512"/>
                  </a:lnTo>
                  <a:lnTo>
                    <a:pt x="795667" y="4813"/>
                  </a:lnTo>
                  <a:lnTo>
                    <a:pt x="784758" y="0"/>
                  </a:lnTo>
                  <a:lnTo>
                    <a:pt x="778510" y="152"/>
                  </a:lnTo>
                  <a:lnTo>
                    <a:pt x="773150" y="2819"/>
                  </a:lnTo>
                  <a:lnTo>
                    <a:pt x="763397" y="7378"/>
                  </a:lnTo>
                  <a:lnTo>
                    <a:pt x="696556" y="33870"/>
                  </a:lnTo>
                  <a:lnTo>
                    <a:pt x="644309" y="50419"/>
                  </a:lnTo>
                  <a:lnTo>
                    <a:pt x="582714" y="65557"/>
                  </a:lnTo>
                  <a:lnTo>
                    <a:pt x="514210" y="76619"/>
                  </a:lnTo>
                  <a:lnTo>
                    <a:pt x="441198" y="80899"/>
                  </a:lnTo>
                  <a:lnTo>
                    <a:pt x="368300" y="76619"/>
                  </a:lnTo>
                  <a:lnTo>
                    <a:pt x="299834" y="65557"/>
                  </a:lnTo>
                  <a:lnTo>
                    <a:pt x="238239" y="50419"/>
                  </a:lnTo>
                  <a:lnTo>
                    <a:pt x="233413" y="48882"/>
                  </a:lnTo>
                  <a:lnTo>
                    <a:pt x="185953" y="33870"/>
                  </a:lnTo>
                  <a:lnTo>
                    <a:pt x="145402" y="18630"/>
                  </a:lnTo>
                  <a:lnTo>
                    <a:pt x="119011" y="7378"/>
                  </a:lnTo>
                  <a:lnTo>
                    <a:pt x="109232" y="2819"/>
                  </a:lnTo>
                  <a:lnTo>
                    <a:pt x="103886" y="152"/>
                  </a:lnTo>
                  <a:lnTo>
                    <a:pt x="97675" y="38"/>
                  </a:lnTo>
                  <a:lnTo>
                    <a:pt x="92202" y="2400"/>
                  </a:lnTo>
                  <a:lnTo>
                    <a:pt x="86766" y="4813"/>
                  </a:lnTo>
                  <a:lnTo>
                    <a:pt x="82638" y="9512"/>
                  </a:lnTo>
                  <a:lnTo>
                    <a:pt x="81013" y="15278"/>
                  </a:lnTo>
                  <a:lnTo>
                    <a:pt x="78536" y="23101"/>
                  </a:lnTo>
                  <a:lnTo>
                    <a:pt x="63017" y="76708"/>
                  </a:lnTo>
                  <a:lnTo>
                    <a:pt x="52146" y="118541"/>
                  </a:lnTo>
                  <a:lnTo>
                    <a:pt x="40195" y="169481"/>
                  </a:lnTo>
                  <a:lnTo>
                    <a:pt x="28282" y="227558"/>
                  </a:lnTo>
                  <a:lnTo>
                    <a:pt x="17348" y="291312"/>
                  </a:lnTo>
                  <a:lnTo>
                    <a:pt x="8356" y="359283"/>
                  </a:lnTo>
                  <a:lnTo>
                    <a:pt x="2247" y="430009"/>
                  </a:lnTo>
                  <a:lnTo>
                    <a:pt x="0" y="502043"/>
                  </a:lnTo>
                  <a:lnTo>
                    <a:pt x="6134" y="554532"/>
                  </a:lnTo>
                  <a:lnTo>
                    <a:pt x="23304" y="603034"/>
                  </a:lnTo>
                  <a:lnTo>
                    <a:pt x="49720" y="647560"/>
                  </a:lnTo>
                  <a:lnTo>
                    <a:pt x="83604" y="688149"/>
                  </a:lnTo>
                  <a:lnTo>
                    <a:pt x="123139" y="724814"/>
                  </a:lnTo>
                  <a:lnTo>
                    <a:pt x="166547" y="757580"/>
                  </a:lnTo>
                  <a:lnTo>
                    <a:pt x="212026" y="786485"/>
                  </a:lnTo>
                  <a:lnTo>
                    <a:pt x="257771" y="811542"/>
                  </a:lnTo>
                  <a:lnTo>
                    <a:pt x="302006" y="832789"/>
                  </a:lnTo>
                  <a:lnTo>
                    <a:pt x="342912" y="850252"/>
                  </a:lnTo>
                  <a:lnTo>
                    <a:pt x="378701" y="863942"/>
                  </a:lnTo>
                  <a:lnTo>
                    <a:pt x="427761" y="880148"/>
                  </a:lnTo>
                  <a:lnTo>
                    <a:pt x="439928" y="883081"/>
                  </a:lnTo>
                  <a:lnTo>
                    <a:pt x="442468" y="883081"/>
                  </a:lnTo>
                  <a:lnTo>
                    <a:pt x="503694" y="863942"/>
                  </a:lnTo>
                  <a:lnTo>
                    <a:pt x="539483" y="850252"/>
                  </a:lnTo>
                  <a:lnTo>
                    <a:pt x="580390" y="832789"/>
                  </a:lnTo>
                  <a:lnTo>
                    <a:pt x="624611" y="811542"/>
                  </a:lnTo>
                  <a:lnTo>
                    <a:pt x="670369" y="786485"/>
                  </a:lnTo>
                  <a:lnTo>
                    <a:pt x="715835" y="757580"/>
                  </a:lnTo>
                  <a:lnTo>
                    <a:pt x="759244" y="724814"/>
                  </a:lnTo>
                  <a:lnTo>
                    <a:pt x="798791" y="688149"/>
                  </a:lnTo>
                  <a:lnTo>
                    <a:pt x="832662" y="647560"/>
                  </a:lnTo>
                  <a:lnTo>
                    <a:pt x="859091" y="603034"/>
                  </a:lnTo>
                  <a:lnTo>
                    <a:pt x="876261" y="554532"/>
                  </a:lnTo>
                  <a:lnTo>
                    <a:pt x="882383" y="502043"/>
                  </a:lnTo>
                  <a:close/>
                </a:path>
                <a:path w="901065" h="7335520" extrusionOk="0">
                  <a:moveTo>
                    <a:pt x="900493" y="6590855"/>
                  </a:moveTo>
                  <a:lnTo>
                    <a:pt x="888834" y="6553632"/>
                  </a:lnTo>
                  <a:lnTo>
                    <a:pt x="853986" y="6522263"/>
                  </a:lnTo>
                  <a:lnTo>
                    <a:pt x="824331" y="6516408"/>
                  </a:lnTo>
                  <a:lnTo>
                    <a:pt x="291287" y="6516408"/>
                  </a:lnTo>
                  <a:lnTo>
                    <a:pt x="261632" y="6522263"/>
                  </a:lnTo>
                  <a:lnTo>
                    <a:pt x="237426" y="6538214"/>
                  </a:lnTo>
                  <a:lnTo>
                    <a:pt x="221107" y="6561874"/>
                  </a:lnTo>
                  <a:lnTo>
                    <a:pt x="215125" y="6590855"/>
                  </a:lnTo>
                  <a:lnTo>
                    <a:pt x="215125" y="6609461"/>
                  </a:lnTo>
                  <a:lnTo>
                    <a:pt x="216623" y="6616687"/>
                  </a:lnTo>
                  <a:lnTo>
                    <a:pt x="220700" y="6622593"/>
                  </a:lnTo>
                  <a:lnTo>
                    <a:pt x="226758" y="6626568"/>
                  </a:lnTo>
                  <a:lnTo>
                    <a:pt x="234162" y="6628028"/>
                  </a:lnTo>
                  <a:lnTo>
                    <a:pt x="241566" y="6626568"/>
                  </a:lnTo>
                  <a:lnTo>
                    <a:pt x="247624" y="6622593"/>
                  </a:lnTo>
                  <a:lnTo>
                    <a:pt x="251701" y="6616687"/>
                  </a:lnTo>
                  <a:lnTo>
                    <a:pt x="253199" y="6609461"/>
                  </a:lnTo>
                  <a:lnTo>
                    <a:pt x="253199" y="6590855"/>
                  </a:lnTo>
                  <a:lnTo>
                    <a:pt x="256197" y="6576365"/>
                  </a:lnTo>
                  <a:lnTo>
                    <a:pt x="264363" y="6564541"/>
                  </a:lnTo>
                  <a:lnTo>
                    <a:pt x="276466" y="6556565"/>
                  </a:lnTo>
                  <a:lnTo>
                    <a:pt x="291287" y="6553632"/>
                  </a:lnTo>
                  <a:lnTo>
                    <a:pt x="824331" y="6553632"/>
                  </a:lnTo>
                  <a:lnTo>
                    <a:pt x="839152" y="6556565"/>
                  </a:lnTo>
                  <a:lnTo>
                    <a:pt x="851255" y="6564541"/>
                  </a:lnTo>
                  <a:lnTo>
                    <a:pt x="859421" y="6576365"/>
                  </a:lnTo>
                  <a:lnTo>
                    <a:pt x="862406" y="6590855"/>
                  </a:lnTo>
                  <a:lnTo>
                    <a:pt x="862406" y="7111784"/>
                  </a:lnTo>
                  <a:lnTo>
                    <a:pt x="859421" y="7126287"/>
                  </a:lnTo>
                  <a:lnTo>
                    <a:pt x="851255" y="7138111"/>
                  </a:lnTo>
                  <a:lnTo>
                    <a:pt x="839152" y="7146074"/>
                  </a:lnTo>
                  <a:lnTo>
                    <a:pt x="824331" y="7148995"/>
                  </a:lnTo>
                  <a:lnTo>
                    <a:pt x="805294" y="7148995"/>
                  </a:lnTo>
                  <a:lnTo>
                    <a:pt x="797902" y="7150455"/>
                  </a:lnTo>
                  <a:lnTo>
                    <a:pt x="791857" y="7154431"/>
                  </a:lnTo>
                  <a:lnTo>
                    <a:pt x="787781" y="7160349"/>
                  </a:lnTo>
                  <a:lnTo>
                    <a:pt x="786282" y="7167600"/>
                  </a:lnTo>
                  <a:lnTo>
                    <a:pt x="787781" y="7174852"/>
                  </a:lnTo>
                  <a:lnTo>
                    <a:pt x="791857" y="7180758"/>
                  </a:lnTo>
                  <a:lnTo>
                    <a:pt x="797902" y="7184745"/>
                  </a:lnTo>
                  <a:lnTo>
                    <a:pt x="805294" y="7186219"/>
                  </a:lnTo>
                  <a:lnTo>
                    <a:pt x="824331" y="7186219"/>
                  </a:lnTo>
                  <a:lnTo>
                    <a:pt x="853986" y="7180364"/>
                  </a:lnTo>
                  <a:lnTo>
                    <a:pt x="878192" y="7164425"/>
                  </a:lnTo>
                  <a:lnTo>
                    <a:pt x="894511" y="7140765"/>
                  </a:lnTo>
                  <a:lnTo>
                    <a:pt x="900493" y="7111784"/>
                  </a:lnTo>
                  <a:lnTo>
                    <a:pt x="900493" y="6590855"/>
                  </a:lnTo>
                  <a:close/>
                </a:path>
              </a:pathLst>
            </a:custGeom>
            <a:solidFill>
              <a:srgbClr val="FFFFF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12"/>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6" name="Google Shape;266;p12"/>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8</a:t>
            </a:fld>
            <a:endParaRPr/>
          </a:p>
        </p:txBody>
      </p:sp>
      <p:pic>
        <p:nvPicPr>
          <p:cNvPr id="2" name="Picture 1">
            <a:extLst>
              <a:ext uri="{FF2B5EF4-FFF2-40B4-BE49-F238E27FC236}">
                <a16:creationId xmlns:a16="http://schemas.microsoft.com/office/drawing/2014/main" id="{5A6CCD0D-AE6B-EB67-51EF-DA23710788B3}"/>
              </a:ext>
            </a:extLst>
          </p:cNvPr>
          <p:cNvPicPr>
            <a:picLocks noChangeAspect="1"/>
          </p:cNvPicPr>
          <p:nvPr/>
        </p:nvPicPr>
        <p:blipFill>
          <a:blip r:embed="rId3"/>
          <a:stretch>
            <a:fillRect/>
          </a:stretch>
        </p:blipFill>
        <p:spPr>
          <a:xfrm>
            <a:off x="617856" y="2380682"/>
            <a:ext cx="8776525" cy="6191817"/>
          </a:xfrm>
          <a:prstGeom prst="rect">
            <a:avLst/>
          </a:prstGeom>
        </p:spPr>
      </p:pic>
      <p:pic>
        <p:nvPicPr>
          <p:cNvPr id="3" name="Picture 2">
            <a:extLst>
              <a:ext uri="{FF2B5EF4-FFF2-40B4-BE49-F238E27FC236}">
                <a16:creationId xmlns:a16="http://schemas.microsoft.com/office/drawing/2014/main" id="{9C8AE96D-6BFA-8E06-64D1-3808336E8962}"/>
              </a:ext>
            </a:extLst>
          </p:cNvPr>
          <p:cNvPicPr>
            <a:picLocks noChangeAspect="1"/>
          </p:cNvPicPr>
          <p:nvPr/>
        </p:nvPicPr>
        <p:blipFill>
          <a:blip r:embed="rId4"/>
          <a:stretch>
            <a:fillRect/>
          </a:stretch>
        </p:blipFill>
        <p:spPr>
          <a:xfrm>
            <a:off x="10975427" y="2403400"/>
            <a:ext cx="8657958" cy="6169099"/>
          </a:xfrm>
          <a:prstGeom prst="rect">
            <a:avLst/>
          </a:prstGeom>
        </p:spPr>
      </p:pic>
      <p:sp>
        <p:nvSpPr>
          <p:cNvPr id="6" name="Google Shape;257;p12">
            <a:extLst>
              <a:ext uri="{FF2B5EF4-FFF2-40B4-BE49-F238E27FC236}">
                <a16:creationId xmlns:a16="http://schemas.microsoft.com/office/drawing/2014/main" id="{17097531-9245-CCD8-30BB-9B4119526CB5}"/>
              </a:ext>
            </a:extLst>
          </p:cNvPr>
          <p:cNvSpPr txBox="1"/>
          <p:nvPr/>
        </p:nvSpPr>
        <p:spPr>
          <a:xfrm>
            <a:off x="1047909" y="1373914"/>
            <a:ext cx="8699728" cy="879067"/>
          </a:xfrm>
          <a:prstGeom prst="rect">
            <a:avLst/>
          </a:prstGeom>
          <a:noFill/>
          <a:ln>
            <a:noFill/>
          </a:ln>
        </p:spPr>
        <p:txBody>
          <a:bodyPr spcFirstLastPara="1" wrap="square" lIns="0" tIns="17125" rIns="0" bIns="0" anchor="t" anchorCtr="0">
            <a:spAutoFit/>
          </a:bodyPr>
          <a:lstStyle/>
          <a:p>
            <a:pPr marL="12700">
              <a:buSzPts val="2600"/>
            </a:pPr>
            <a:r>
              <a:rPr lang="en-IN" sz="2800" dirty="0">
                <a:solidFill>
                  <a:schemeClr val="tx1"/>
                </a:solidFill>
                <a:latin typeface="Barlow" pitchFamily="2" charset="77"/>
              </a:rPr>
              <a:t>Pennsylvania</a:t>
            </a:r>
            <a:r>
              <a:rPr lang="en-IN" sz="2800" dirty="0">
                <a:solidFill>
                  <a:schemeClr val="tx1"/>
                </a:solidFill>
                <a:effectLst/>
                <a:latin typeface="Barlow" pitchFamily="2" charset="77"/>
                <a:ea typeface="Calibri" panose="020F0502020204030204" pitchFamily="34" charset="0"/>
                <a:cs typeface="Times New Roman" panose="02020603050405020304" pitchFamily="18" charset="0"/>
              </a:rPr>
              <a:t> state has the least </a:t>
            </a:r>
            <a:r>
              <a:rPr lang="en-IN" sz="2800" dirty="0" err="1">
                <a:solidFill>
                  <a:schemeClr val="tx1"/>
                </a:solidFill>
                <a:effectLst/>
                <a:latin typeface="Barlow" pitchFamily="2" charset="77"/>
                <a:ea typeface="Calibri" panose="020F0502020204030204" pitchFamily="34" charset="0"/>
                <a:cs typeface="Times New Roman" panose="02020603050405020304" pitchFamily="18" charset="0"/>
              </a:rPr>
              <a:t>bmi</a:t>
            </a:r>
            <a:r>
              <a:rPr lang="en-IN" sz="2800" dirty="0">
                <a:solidFill>
                  <a:schemeClr val="tx1"/>
                </a:solidFill>
                <a:effectLst/>
                <a:latin typeface="Barlow" pitchFamily="2" charset="77"/>
                <a:ea typeface="Calibri" panose="020F0502020204030204" pitchFamily="34" charset="0"/>
                <a:cs typeface="Times New Roman" panose="02020603050405020304" pitchFamily="18" charset="0"/>
              </a:rPr>
              <a:t> in our dataset. New York has the highest.</a:t>
            </a:r>
            <a:endParaRPr lang="en-US" sz="2800" dirty="0">
              <a:solidFill>
                <a:schemeClr val="tx1"/>
              </a:solidFill>
              <a:effectLst/>
              <a:latin typeface="Barlow" pitchFamily="2" charset="77"/>
              <a:ea typeface="Calibri" panose="020F0502020204030204" pitchFamily="34"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231"/>
        <p:cNvGrpSpPr/>
        <p:nvPr/>
      </p:nvGrpSpPr>
      <p:grpSpPr>
        <a:xfrm>
          <a:off x="0" y="0"/>
          <a:ext cx="0" cy="0"/>
          <a:chOff x="0" y="0"/>
          <a:chExt cx="0" cy="0"/>
        </a:xfrm>
      </p:grpSpPr>
      <p:sp>
        <p:nvSpPr>
          <p:cNvPr id="232" name="Google Shape;232;p11"/>
          <p:cNvSpPr/>
          <p:nvPr/>
        </p:nvSpPr>
        <p:spPr>
          <a:xfrm>
            <a:off x="-2" y="-58"/>
            <a:ext cx="20104100" cy="11308715"/>
          </a:xfrm>
          <a:custGeom>
            <a:avLst/>
            <a:gdLst/>
            <a:ahLst/>
            <a:cxnLst/>
            <a:rect l="l" t="t" r="r" b="b"/>
            <a:pathLst>
              <a:path w="20104100" h="11308715" extrusionOk="0">
                <a:moveTo>
                  <a:pt x="20104099" y="0"/>
                </a:moveTo>
                <a:lnTo>
                  <a:pt x="0" y="0"/>
                </a:lnTo>
                <a:lnTo>
                  <a:pt x="0" y="11308556"/>
                </a:lnTo>
                <a:lnTo>
                  <a:pt x="20104099" y="11308556"/>
                </a:lnTo>
                <a:lnTo>
                  <a:pt x="20104099" y="0"/>
                </a:lnTo>
                <a:close/>
              </a:path>
            </a:pathLst>
          </a:custGeom>
          <a:solidFill>
            <a:srgbClr val="04102C"/>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11"/>
          <p:cNvSpPr txBox="1">
            <a:spLocks noGrp="1"/>
          </p:cNvSpPr>
          <p:nvPr>
            <p:ph type="title"/>
          </p:nvPr>
        </p:nvSpPr>
        <p:spPr>
          <a:xfrm>
            <a:off x="1631228" y="1118155"/>
            <a:ext cx="7952740" cy="925233"/>
          </a:xfrm>
          <a:prstGeom prst="rect">
            <a:avLst/>
          </a:prstGeom>
          <a:noFill/>
          <a:ln>
            <a:noFill/>
          </a:ln>
        </p:spPr>
        <p:txBody>
          <a:bodyPr spcFirstLastPara="1" wrap="square" lIns="0" tIns="17125" rIns="0" bIns="0" anchor="t" anchorCtr="0">
            <a:spAutoFit/>
          </a:bodyPr>
          <a:lstStyle/>
          <a:p>
            <a:pPr marL="12700" lvl="0" indent="0" algn="l" rtl="0">
              <a:lnSpc>
                <a:spcPct val="100000"/>
              </a:lnSpc>
              <a:spcBef>
                <a:spcPts val="0"/>
              </a:spcBef>
              <a:spcAft>
                <a:spcPts val="0"/>
              </a:spcAft>
              <a:buSzPts val="1400"/>
              <a:buNone/>
            </a:pPr>
            <a:r>
              <a:rPr lang="en-US" b="1" dirty="0">
                <a:solidFill>
                  <a:srgbClr val="FFFFFF"/>
                </a:solidFill>
              </a:rPr>
              <a:t>PREPARING THE MODEL</a:t>
            </a:r>
            <a:endParaRPr b="1" dirty="0"/>
          </a:p>
        </p:txBody>
      </p:sp>
      <p:sp>
        <p:nvSpPr>
          <p:cNvPr id="241" name="Google Shape;241;p11"/>
          <p:cNvSpPr txBox="1">
            <a:spLocks noGrp="1"/>
          </p:cNvSpPr>
          <p:nvPr>
            <p:ph type="sldNum" idx="12"/>
          </p:nvPr>
        </p:nvSpPr>
        <p:spPr>
          <a:prstGeom prst="rect">
            <a:avLst/>
          </a:prstGeom>
          <a:noFill/>
          <a:ln>
            <a:noFill/>
          </a:ln>
        </p:spPr>
        <p:txBody>
          <a:bodyPr spcFirstLastPara="1" wrap="square" lIns="0" tIns="15875" rIns="0" bIns="0" anchor="t" anchorCtr="0">
            <a:spAutoFit/>
          </a:bodyPr>
          <a:lstStyle/>
          <a:p>
            <a:pPr marL="38100" lvl="0" indent="0" algn="l" rtl="0">
              <a:lnSpc>
                <a:spcPct val="100000"/>
              </a:lnSpc>
              <a:spcBef>
                <a:spcPts val="0"/>
              </a:spcBef>
              <a:spcAft>
                <a:spcPts val="0"/>
              </a:spcAft>
              <a:buSzPts val="1900"/>
              <a:buNone/>
            </a:pPr>
            <a:fld id="{00000000-1234-1234-1234-123412341234}" type="slidenum">
              <a:rPr lang="en-US"/>
              <a:t>9</a:t>
            </a:fld>
            <a:endParaRPr/>
          </a:p>
        </p:txBody>
      </p:sp>
      <p:sp>
        <p:nvSpPr>
          <p:cNvPr id="240" name="Google Shape;240;p11"/>
          <p:cNvSpPr/>
          <p:nvPr/>
        </p:nvSpPr>
        <p:spPr>
          <a:xfrm>
            <a:off x="19570084" y="9130612"/>
            <a:ext cx="0" cy="1319530"/>
          </a:xfrm>
          <a:custGeom>
            <a:avLst/>
            <a:gdLst/>
            <a:ahLst/>
            <a:cxnLst/>
            <a:rect l="l" t="t" r="r" b="b"/>
            <a:pathLst>
              <a:path w="120000" h="1319529" extrusionOk="0">
                <a:moveTo>
                  <a:pt x="0" y="1319331"/>
                </a:moveTo>
                <a:lnTo>
                  <a:pt x="0" y="0"/>
                </a:lnTo>
              </a:path>
            </a:pathLst>
          </a:custGeom>
          <a:noFill/>
          <a:ln w="10450" cap="flat" cmpd="sng">
            <a:solidFill>
              <a:srgbClr val="34425E"/>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aphicFrame>
        <p:nvGraphicFramePr>
          <p:cNvPr id="7" name="Diagram 6">
            <a:extLst>
              <a:ext uri="{FF2B5EF4-FFF2-40B4-BE49-F238E27FC236}">
                <a16:creationId xmlns:a16="http://schemas.microsoft.com/office/drawing/2014/main" id="{6ACCDF0D-EB8F-8D6B-B1C7-69987D3E9FF6}"/>
              </a:ext>
            </a:extLst>
          </p:cNvPr>
          <p:cNvGraphicFramePr/>
          <p:nvPr>
            <p:extLst>
              <p:ext uri="{D42A27DB-BD31-4B8C-83A1-F6EECF244321}">
                <p14:modId xmlns:p14="http://schemas.microsoft.com/office/powerpoint/2010/main" val="3407866425"/>
              </p:ext>
            </p:extLst>
          </p:nvPr>
        </p:nvGraphicFramePr>
        <p:xfrm>
          <a:off x="1595967" y="2043387"/>
          <a:ext cx="16841631" cy="81478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7334</TotalTime>
  <Words>893</Words>
  <Application>Microsoft Macintosh PowerPoint</Application>
  <PresentationFormat>Custom</PresentationFormat>
  <Paragraphs>115</Paragraphs>
  <Slides>15</Slides>
  <Notes>15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Barlow Light</vt:lpstr>
      <vt:lpstr>Times New Roman</vt:lpstr>
      <vt:lpstr>Archivo Medium</vt:lpstr>
      <vt:lpstr>Barlow</vt:lpstr>
      <vt:lpstr>Archivo</vt:lpstr>
      <vt:lpstr>Helvetica Neue</vt:lpstr>
      <vt:lpstr>Calibri</vt:lpstr>
      <vt:lpstr>SourceSansPro</vt:lpstr>
      <vt:lpstr>Courier New</vt:lpstr>
      <vt:lpstr>Office Theme</vt:lpstr>
      <vt:lpstr>PowerPoint Presentation</vt:lpstr>
      <vt:lpstr>Agenda</vt:lpstr>
      <vt:lpstr>INTRODUCTION</vt:lpstr>
      <vt:lpstr>“</vt:lpstr>
      <vt:lpstr>“</vt:lpstr>
      <vt:lpstr>Data Visualization</vt:lpstr>
      <vt:lpstr>Data Visualization</vt:lpstr>
      <vt:lpstr>PowerPoint Presentation</vt:lpstr>
      <vt:lpstr>PREPARING THE MODEL</vt:lpstr>
      <vt:lpstr>PowerPoint Presentation</vt:lpstr>
      <vt:lpstr>PowerPoint Presentation</vt:lpstr>
      <vt:lpstr>WHERE IS MOST OF THE CUSTOMERS FROM? </vt:lpstr>
      <vt:lpstr>DOES GEOGRAPHICAL AREA AFFECT THE HEALTH ISSUES?</vt:lpstr>
      <vt:lpstr>WHICH AGE GROUP SHOULD WE FOCUS 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 PowerPoint Template</dc:title>
  <cp:lastModifiedBy>Prasun Abhishek Sanjay Kumar Singh</cp:lastModifiedBy>
  <cp:revision>14</cp:revision>
  <dcterms:modified xsi:type="dcterms:W3CDTF">2022-12-08T20:42:39Z</dcterms:modified>
</cp:coreProperties>
</file>